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61" r:id="rId4"/>
    <p:sldId id="263" r:id="rId5"/>
    <p:sldId id="282" r:id="rId6"/>
    <p:sldId id="264" r:id="rId7"/>
    <p:sldId id="268" r:id="rId8"/>
    <p:sldId id="266" r:id="rId9"/>
    <p:sldId id="271" r:id="rId10"/>
    <p:sldId id="284" r:id="rId11"/>
    <p:sldId id="272" r:id="rId12"/>
    <p:sldId id="274" r:id="rId13"/>
    <p:sldId id="275" r:id="rId14"/>
    <p:sldId id="276" r:id="rId15"/>
    <p:sldId id="277" r:id="rId16"/>
    <p:sldId id="278" r:id="rId17"/>
    <p:sldId id="273" r:id="rId18"/>
    <p:sldId id="280" r:id="rId19"/>
    <p:sldId id="281" r:id="rId20"/>
    <p:sldId id="265" r:id="rId21"/>
    <p:sldId id="285" r:id="rId22"/>
    <p:sldId id="288" r:id="rId23"/>
    <p:sldId id="287" r:id="rId24"/>
    <p:sldId id="314" r:id="rId25"/>
    <p:sldId id="289" r:id="rId26"/>
    <p:sldId id="290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16" r:id="rId37"/>
    <p:sldId id="315" r:id="rId38"/>
    <p:sldId id="304" r:id="rId39"/>
    <p:sldId id="305" r:id="rId40"/>
    <p:sldId id="307" r:id="rId41"/>
    <p:sldId id="309" r:id="rId42"/>
    <p:sldId id="310" r:id="rId43"/>
    <p:sldId id="311" r:id="rId44"/>
    <p:sldId id="312" r:id="rId45"/>
    <p:sldId id="262" r:id="rId46"/>
    <p:sldId id="313" r:id="rId47"/>
  </p:sldIdLst>
  <p:sldSz cx="9144000" cy="5143500" type="screen16x9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89709" autoAdjust="0"/>
  </p:normalViewPr>
  <p:slideViewPr>
    <p:cSldViewPr>
      <p:cViewPr varScale="1">
        <p:scale>
          <a:sx n="131" d="100"/>
          <a:sy n="131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D4C7804-650C-4D0F-8492-891B78CBFB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86437EF-1267-4341-ACF4-97DC4AC2C5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49C6270-9A77-4A24-BB1A-963D2887E232}" type="datetimeFigureOut">
              <a:rPr lang="de-DE"/>
              <a:pPr>
                <a:defRPr/>
              </a:pPr>
              <a:t>09.05.2025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DF8768-6341-47B2-BC3D-BA8EB1406B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89D9F0-A425-4F7B-A069-43E06A3D7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379919A-61FB-48B8-A3FE-08C1C90F6BBB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8B205FF-58C6-48BF-BDB7-A892087A7E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E26BFA-320D-4B3A-A648-1CBA9429B4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07E949D-F4E9-4C97-BC24-DC599E32E714}" type="datetimeFigureOut">
              <a:rPr lang="de-DE"/>
              <a:pPr>
                <a:defRPr/>
              </a:pPr>
              <a:t>09.05.2025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7FC621B0-2B33-4C5E-A1C1-152D755851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51F63082-276B-4E41-AEE1-3E551A9A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89833B-0686-4935-9AB8-F8052CE1E64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EDF759-B991-4C10-A537-09CE5B6A5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B8CF765-C015-4DBE-8DEF-52528E3A534B}" type="slidenum">
              <a:rPr lang="de-DE" altLang="de-DE"/>
              <a:pPr/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67896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Implemented in Python using </a:t>
            </a:r>
            <a:r>
              <a:rPr lang="en-US" sz="1200" dirty="0" err="1">
                <a:latin typeface="+mj-lt"/>
              </a:rPr>
              <a:t>scipy</a:t>
            </a:r>
            <a:r>
              <a:rPr lang="en-US" sz="1200" dirty="0">
                <a:latin typeface="+mj-lt"/>
              </a:rPr>
              <a:t> and </a:t>
            </a:r>
            <a:r>
              <a:rPr lang="en-US" sz="1200" dirty="0" err="1">
                <a:latin typeface="+mj-lt"/>
              </a:rPr>
              <a:t>numpy</a:t>
            </a:r>
            <a:r>
              <a:rPr lang="en-US" sz="1200" dirty="0">
                <a:latin typeface="+mj-lt"/>
              </a:rPr>
              <a:t> libraries.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Input: Translational and rotational acceleration data from </a:t>
            </a:r>
            <a:r>
              <a:rPr lang="en-US" sz="1200" dirty="0" err="1">
                <a:latin typeface="+mj-lt"/>
              </a:rPr>
              <a:t>FlightGear</a:t>
            </a:r>
            <a:r>
              <a:rPr lang="en-US" sz="1200" dirty="0">
                <a:latin typeface="+mj-lt"/>
              </a:rPr>
              <a:t> CSV dataset.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Based on the Reid-Nahon (UTIAS)[7]  implementation who are the pioneers of CWA.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Butterworth filters were chosen for flat frequency response and minimal distortion. flat frequency response ensures that all frequency components within the passband are processed equally without distortion.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Final output: 6-DOF pose commands for the </a:t>
            </a:r>
            <a:r>
              <a:rPr lang="en-US" sz="1200" dirty="0" err="1">
                <a:latin typeface="+mj-lt"/>
              </a:rPr>
              <a:t>IPAnema</a:t>
            </a:r>
            <a:r>
              <a:rPr lang="en-US" sz="1200" dirty="0">
                <a:latin typeface="+mj-lt"/>
              </a:rPr>
              <a:t> 3 platform.</a:t>
            </a:r>
            <a:endParaRPr lang="en-IN" sz="1200" dirty="0">
              <a:latin typeface="+mj-lt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28334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Input: Translational acceleration data from </a:t>
            </a:r>
            <a:r>
              <a:rPr lang="en-US" sz="1400" dirty="0" err="1">
                <a:latin typeface="+mj-lt"/>
              </a:rPr>
              <a:t>FlightGear</a:t>
            </a:r>
            <a:r>
              <a:rPr lang="en-US" sz="1400" dirty="0">
                <a:latin typeface="+mj-lt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Optional scaling factor (0–1):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Prevents excessive force outputs.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Adjusted per trajectory based on platform constraints.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latin typeface="+mj-lt"/>
              </a:rPr>
              <a:t>Filtering Stages: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sz="1400" dirty="0">
                <a:latin typeface="+mj-lt"/>
              </a:rPr>
              <a:t>First-order HP filter: Removes LF components such as sudden acceleration and slow drift and generates initial motion onset cue.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sz="1400" dirty="0">
                <a:latin typeface="+mj-lt"/>
              </a:rPr>
              <a:t>Second-order HP filter: Includes adjustable damping which controls washout.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latin typeface="+mj-lt"/>
              </a:rPr>
              <a:t>Double integration to get the translational pose for </a:t>
            </a:r>
            <a:r>
              <a:rPr lang="en-IN" sz="1400" dirty="0" err="1">
                <a:latin typeface="+mj-lt"/>
              </a:rPr>
              <a:t>IPAnema</a:t>
            </a:r>
            <a:r>
              <a:rPr lang="en-IN" sz="1400" dirty="0">
                <a:latin typeface="+mj-lt"/>
              </a:rPr>
              <a:t> 3 platform.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92982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Input: Rotational rate data from </a:t>
            </a:r>
            <a:r>
              <a:rPr lang="en-US" sz="1400" dirty="0" err="1">
                <a:latin typeface="+mj-lt"/>
              </a:rPr>
              <a:t>FlightGear</a:t>
            </a:r>
            <a:r>
              <a:rPr lang="en-US" sz="1400" dirty="0">
                <a:latin typeface="+mj-lt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Optional scaling factor (0–1): Reduces rotational intensity for trajectories with high angular rates.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latin typeface="+mj-lt"/>
              </a:rPr>
              <a:t>Filtering Stages: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sz="1400" dirty="0">
                <a:latin typeface="+mj-lt"/>
              </a:rPr>
              <a:t>First-order HP filter: </a:t>
            </a:r>
            <a:r>
              <a:rPr lang="en-US" sz="1400" dirty="0">
                <a:latin typeface="+mj-lt"/>
              </a:rPr>
              <a:t> Removes slow angular drift and sudden changes in rotation rates.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sz="1400" dirty="0">
                <a:latin typeface="+mj-lt"/>
              </a:rPr>
              <a:t>Second-order HP filter: Includes adjustable damping to control rotational washout.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Single integration to compute angular displacements → rotational angles (Roll, Pitch, Yaw).</a:t>
            </a:r>
            <a:endParaRPr lang="en-IN" sz="1400" dirty="0">
              <a:latin typeface="+mj-lt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84651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Simulates LF translational accelerations using gravity-induced tilt.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Input: </a:t>
            </a:r>
            <a:r>
              <a:rPr lang="en-US" sz="1200" dirty="0" err="1">
                <a:latin typeface="+mj-lt"/>
              </a:rPr>
              <a:t>Trasnlational</a:t>
            </a:r>
            <a:r>
              <a:rPr lang="en-US" sz="1200" dirty="0">
                <a:latin typeface="+mj-lt"/>
              </a:rPr>
              <a:t> acceleration data from </a:t>
            </a:r>
            <a:r>
              <a:rPr lang="en-US" sz="1200" dirty="0" err="1">
                <a:latin typeface="+mj-lt"/>
              </a:rPr>
              <a:t>FlightGear</a:t>
            </a:r>
            <a:r>
              <a:rPr lang="en-US" sz="1200" dirty="0">
                <a:latin typeface="+mj-lt"/>
              </a:rPr>
              <a:t> in X and Y axes.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Scaling factor (0–1): Scales the input based on application needs.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Scaled values divided by g to express acceleration as a gravity ratio. The division by 𝑔g converts the linear acceleration into a gravitational ratio. This ratio represents how much of the platform's tilt would be required to simulate the same inertial force experienced during real acceleration.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200" dirty="0">
                <a:latin typeface="+mj-lt"/>
              </a:rPr>
              <a:t>First-order Low-Pass (LP) filter: </a:t>
            </a:r>
            <a:r>
              <a:rPr lang="en-US" sz="1200" dirty="0">
                <a:latin typeface="+mj-lt"/>
              </a:rPr>
              <a:t>Cut-off matches translational HP filter.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Rate limiter applied to stay within human perception threshold (0.00524 rad/s² converted from 0.3°/s² ).</a:t>
            </a:r>
            <a:endParaRPr lang="en-IN" sz="1200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Arcsine function used to convert scaled values into tilt angles (roll/pitch).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Converted from radians to degrees, then passed to the rotational channel.</a:t>
            </a:r>
            <a:endParaRPr lang="en-IN" sz="1200" dirty="0">
              <a:latin typeface="+mj-lt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7366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j-lt"/>
              </a:rPr>
              <a:t>WiPy</a:t>
            </a:r>
            <a:r>
              <a:rPr lang="en-US" sz="1400" dirty="0">
                <a:latin typeface="+mj-lt"/>
              </a:rPr>
              <a:t>, a Python wrapper for </a:t>
            </a:r>
            <a:r>
              <a:rPr lang="en-US" sz="1400" dirty="0" err="1">
                <a:latin typeface="+mj-lt"/>
              </a:rPr>
              <a:t>WireLib</a:t>
            </a:r>
            <a:r>
              <a:rPr lang="en-US" sz="1400" dirty="0">
                <a:latin typeface="+mj-lt"/>
              </a:rPr>
              <a:t> (developed by Fraunhofer IPA), used for: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CDPR geometry &amp; kinematics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Workspace and Force distribution calculation and force feasibility.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Geometry, kinematics, and cable constraints for </a:t>
            </a:r>
            <a:r>
              <a:rPr lang="en-US" sz="1400" dirty="0" err="1">
                <a:latin typeface="+mj-lt"/>
              </a:rPr>
              <a:t>IPAnema</a:t>
            </a:r>
            <a:r>
              <a:rPr lang="en-US" sz="1400" dirty="0">
                <a:latin typeface="+mj-lt"/>
              </a:rPr>
              <a:t> 3 are configured (8 cables, 6 DOF, 100–3000 N force limits).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Each CWA pose is checked for force feasibility.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sz="1400" dirty="0">
                <a:latin typeface="+mj-lt"/>
              </a:rPr>
              <a:t>Feasible → cable forces returned</a:t>
            </a:r>
            <a:endParaRPr lang="en-US" sz="1400" dirty="0">
              <a:latin typeface="+mj-lt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sz="1400" dirty="0">
                <a:latin typeface="+mj-lt"/>
              </a:rPr>
              <a:t>Infeasible → marked invalid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Results saved in CSV for further analysis and debugging.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Ensures all motion cues are physically executable on the CDPR before optimization.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400" dirty="0">
              <a:latin typeface="+mj-lt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77914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de-DE" sz="1200" dirty="0" err="1">
                <a:latin typeface="+mn-lt"/>
              </a:rPr>
              <a:t>Optimisation</a:t>
            </a:r>
            <a:r>
              <a:rPr lang="en-US" altLang="de-DE" sz="1200" dirty="0">
                <a:latin typeface="+mn-lt"/>
              </a:rPr>
              <a:t> involves finding the best solution by adjusting controllable variables within given constraints.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+mj-lt"/>
              </a:rPr>
              <a:t>Optimization targets damping factors of the CWA as it has a strong influence on washout dynamics</a:t>
            </a:r>
            <a:endParaRPr lang="en-US" altLang="de-DE" sz="1200" dirty="0">
              <a:latin typeface="+mn-lt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+mj-lt"/>
              </a:rPr>
              <a:t>Cost function integrated with manually tuned CWA for improvement.</a:t>
            </a:r>
            <a:endParaRPr lang="en-US" altLang="de-DE" sz="1200" dirty="0">
              <a:latin typeface="+mn-lt"/>
            </a:endParaRPr>
          </a:p>
          <a:p>
            <a:pPr marL="342900" indent="-342900" algn="just" eaLnBrk="1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sz="1200" dirty="0">
                <a:latin typeface="+mn-lt"/>
              </a:rPr>
              <a:t>A cost function quantifies the error between actual and predicted outcomes.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sz="1200" dirty="0">
                <a:latin typeface="+mn-lt"/>
              </a:rPr>
              <a:t>The goal of the cost function </a:t>
            </a:r>
            <a:r>
              <a:rPr lang="en-US" altLang="de-DE" sz="1200" dirty="0" err="1">
                <a:latin typeface="+mn-lt"/>
              </a:rPr>
              <a:t>optimisation</a:t>
            </a:r>
            <a:r>
              <a:rPr lang="en-US" altLang="de-DE" sz="1200" dirty="0">
                <a:latin typeface="+mn-lt"/>
              </a:rPr>
              <a:t> is to minimize the error.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Bounds set using feasible physical limits; initial values from manual tests.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Cost computed based on forces before &amp; after motion cueing.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Iterative process: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Check force feasibility for the resulting pose.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If not feasible, retain previous parameters.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If feasible, proceed to optimization step.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Apply cost optimization to refine parameters.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If cost is minimized, stop. Otherwise, update parameters and repeat process.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9048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latin typeface="+mj-lt"/>
              </a:rPr>
              <a:t>The force factor, which is the cost function is </a:t>
            </a:r>
            <a:r>
              <a:rPr lang="en-IN" sz="1200" kern="0" dirty="0">
                <a:effectLst/>
                <a:latin typeface="+mj-lt"/>
                <a:ea typeface="Times New Roman" panose="02020603050405020304" pitchFamily="18" charset="0"/>
              </a:rPr>
              <a:t>calculated as the absolute difference between the original and processed forces post CWA, normalized by the original force magnitude.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err="1">
                <a:latin typeface="+mj-lt"/>
              </a:rPr>
              <a:t>Normalisation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standardises</a:t>
            </a:r>
            <a:r>
              <a:rPr lang="en-US" sz="1200" dirty="0">
                <a:latin typeface="+mj-lt"/>
              </a:rPr>
              <a:t> data ranges, making all variables comparable.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200" kern="0" dirty="0">
                <a:latin typeface="+mj-lt"/>
                <a:ea typeface="Frutiger LT Com 45 Light"/>
              </a:rPr>
              <a:t>Pr</a:t>
            </a:r>
            <a:r>
              <a:rPr lang="en-IN" sz="1200" kern="0" dirty="0">
                <a:effectLst/>
                <a:latin typeface="+mj-lt"/>
                <a:ea typeface="Frutiger LT Com 45 Light"/>
              </a:rPr>
              <a:t>events the influence of the inconsistencies when calculating the cost function.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Ensures that no single variable dominates the cost due to scale differences.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j-lt"/>
              </a:rPr>
              <a:t>The final cost for each trajectory is the mean of force factor across all datapoints from the dataset, providing a measure of how accurately CWA replicates original forces for </a:t>
            </a:r>
            <a:r>
              <a:rPr lang="en-US" sz="1200" dirty="0" err="1">
                <a:latin typeface="+mj-lt"/>
              </a:rPr>
              <a:t>optimisation</a:t>
            </a:r>
            <a:r>
              <a:rPr lang="en-US" sz="1200" dirty="0">
                <a:latin typeface="+mj-lt"/>
              </a:rPr>
              <a:t>.</a:t>
            </a:r>
            <a:endParaRPr lang="en-IN" sz="1200" dirty="0">
              <a:latin typeface="+mj-lt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39239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Implemented using </a:t>
            </a:r>
            <a:r>
              <a:rPr lang="en-US" sz="1400" dirty="0" err="1">
                <a:latin typeface="+mj-lt"/>
              </a:rPr>
              <a:t>scipy.optimize.minimize</a:t>
            </a:r>
            <a:r>
              <a:rPr lang="en-US" sz="1400" dirty="0">
                <a:latin typeface="+mj-lt"/>
              </a:rPr>
              <a:t>() with L-BFGS-B method as it is efficient with bounds and memory-light.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Force Distribution Validation and Cost Evaluation: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sz="1400" dirty="0">
                <a:latin typeface="+mj-lt"/>
              </a:rPr>
              <a:t>Applies damping, generates trajectory.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Runs force check for each pose.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Returns cost if feasible, or penalty if invalid.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j-lt"/>
              </a:rPr>
              <a:t>Minimising</a:t>
            </a:r>
            <a:r>
              <a:rPr lang="en-US" sz="1400" dirty="0">
                <a:latin typeface="+mj-lt"/>
              </a:rPr>
              <a:t> the cost: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Bounds set for each damping parameter.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If minimize() finds a solution where it returns a valid cost value, the optimized damping parameter is stored.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If no feasible solution is found, the previous manually tuned damping value is retained.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The </a:t>
            </a:r>
            <a:r>
              <a:rPr lang="en-US" sz="1400" dirty="0" err="1">
                <a:latin typeface="+mj-lt"/>
              </a:rPr>
              <a:t>optimised</a:t>
            </a:r>
            <a:r>
              <a:rPr lang="en-US" sz="1400" dirty="0">
                <a:latin typeface="+mj-lt"/>
              </a:rPr>
              <a:t> damping values are assigned to the CWA.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Ensures cost is minimized and platform remains within force limits.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IN" sz="1400" dirty="0">
              <a:latin typeface="+mj-lt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19940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Test case: Normal take-off and landing trajectory with low rotational variation.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Scaling factors and filter cut-off frequencies were kept fixed for consistency and only damping parameters were changed.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Z-axis force set to -1000 N, simulating ~102 kg payload.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Manual tuning of damping parameters ensured all cable forces remained feasible.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09420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N" sz="1200" b="1" kern="0" dirty="0">
                <a:effectLst/>
                <a:latin typeface="+mj-lt"/>
                <a:ea typeface="Frutiger LT Com 45 Light"/>
              </a:rPr>
              <a:t>Effect of Cutoff Frequencies on Translational accelerations: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200" kern="0" dirty="0">
                <a:effectLst/>
                <a:latin typeface="+mj-lt"/>
                <a:ea typeface="Frutiger LT Com 45 Light"/>
              </a:rPr>
              <a:t>HP-filtered signals short, high-frequency acceleration bursts for translational motion.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200" kern="0" dirty="0">
                <a:effectLst/>
                <a:latin typeface="+mj-lt"/>
                <a:ea typeface="Frutiger LT Com 45 Light"/>
              </a:rPr>
              <a:t>LP-filtered signals retain sustained </a:t>
            </a:r>
            <a:r>
              <a:rPr lang="en-IN" sz="1200" kern="0" dirty="0" err="1">
                <a:effectLst/>
                <a:latin typeface="+mj-lt"/>
                <a:ea typeface="Frutiger LT Com 45 Light"/>
              </a:rPr>
              <a:t>acceelrations</a:t>
            </a:r>
            <a:r>
              <a:rPr lang="en-IN" sz="1200" kern="0" dirty="0">
                <a:effectLst/>
                <a:latin typeface="+mj-lt"/>
                <a:ea typeface="Frutiger LT Com 45 Light"/>
              </a:rPr>
              <a:t> and sudden higher magnitude change in accelerations, which are low-frequency trends for tilt coordination.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200" kern="0" dirty="0">
                <a:effectLst/>
                <a:latin typeface="+mj-lt"/>
                <a:ea typeface="Frutiger LT Com 45 Light"/>
              </a:rPr>
              <a:t>Effective separation confirms correct filtering for cue distribution across CWA channels.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200" dirty="0">
              <a:latin typeface="+mj-lt"/>
            </a:endParaRPr>
          </a:p>
          <a:p>
            <a:pPr algn="just"/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59784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lienbildplatzhalter 1">
            <a:extLst>
              <a:ext uri="{FF2B5EF4-FFF2-40B4-BE49-F238E27FC236}">
                <a16:creationId xmlns:a16="http://schemas.microsoft.com/office/drawing/2014/main" id="{36EB2432-B25E-4203-96B6-EBFDE92CD6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izenplatzhalter 2">
            <a:extLst>
              <a:ext uri="{FF2B5EF4-FFF2-40B4-BE49-F238E27FC236}">
                <a16:creationId xmlns:a16="http://schemas.microsoft.com/office/drawing/2014/main" id="{6BFD5A96-B7F2-4FCB-872F-516034CB573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Chapter 2 covers the fundamental concepts and theories essential for understanding the study. </a:t>
            </a:r>
            <a:endParaRPr lang="en-IN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 algn="just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Chapter 3 presents the current state of the art, offering a comprehensive literature review on existing motion simulators and related research. It also analyses various MCAs, simulator platforms, and implementation techniques.</a:t>
            </a:r>
            <a:endParaRPr lang="en-IN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 algn="just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Chapter 4 details the methodology employed in this study, including the step-by-step implementation of the MCA on </a:t>
            </a:r>
            <a:r>
              <a:rPr lang="en-I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IPAnema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3 and its optimization process. </a:t>
            </a:r>
            <a:endParaRPr lang="en-IN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 algn="just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Chapter 5 discusses the evaluation of the MCA, and the results obtained.</a:t>
            </a:r>
            <a:endParaRPr lang="en-IN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●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Chapter 6 concludes the work by summarizing the key findings and providing an outlook on potential future research. </a:t>
            </a:r>
            <a:endParaRPr lang="en-IN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endParaRPr lang="de-DE" altLang="de-DE" dirty="0"/>
          </a:p>
        </p:txBody>
      </p:sp>
      <p:sp>
        <p:nvSpPr>
          <p:cNvPr id="13316" name="Foliennummernplatzhalter 3">
            <a:extLst>
              <a:ext uri="{FF2B5EF4-FFF2-40B4-BE49-F238E27FC236}">
                <a16:creationId xmlns:a16="http://schemas.microsoft.com/office/drawing/2014/main" id="{EB5C69EA-C3AD-4984-BF5B-727393FC6C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4D31203-4B66-4C2F-A457-2A412368A93E}" type="slidenum">
              <a:rPr lang="de-DE" altLang="de-DE"/>
              <a:pPr eaLnBrk="1" hangingPunct="1"/>
              <a:t>2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200" kern="0" dirty="0">
                <a:effectLst/>
                <a:latin typeface="+mj-lt"/>
                <a:ea typeface="Frutiger LT Com 45 Light"/>
              </a:rPr>
              <a:t>HP-filtered signals short, high-frequency acceleration bursts for translational motion.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200" kern="0" dirty="0">
                <a:effectLst/>
                <a:latin typeface="+mj-lt"/>
                <a:ea typeface="Frutiger LT Com 45 Light"/>
              </a:rPr>
              <a:t>LP-filtered signals retain sustained </a:t>
            </a:r>
            <a:r>
              <a:rPr lang="en-IN" sz="1200" kern="0" dirty="0" err="1">
                <a:effectLst/>
                <a:latin typeface="+mj-lt"/>
                <a:ea typeface="Frutiger LT Com 45 Light"/>
              </a:rPr>
              <a:t>acceelrations</a:t>
            </a:r>
            <a:r>
              <a:rPr lang="en-IN" sz="1200" kern="0" dirty="0">
                <a:effectLst/>
                <a:latin typeface="+mj-lt"/>
                <a:ea typeface="Frutiger LT Com 45 Light"/>
              </a:rPr>
              <a:t> and sudden higher magnitude change in accelerations, which are low-frequency trends for tilt coordination.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200" kern="0" dirty="0">
                <a:effectLst/>
                <a:latin typeface="+mj-lt"/>
                <a:ea typeface="Frutiger LT Com 45 Light"/>
              </a:rPr>
              <a:t>Effective separation confirms correct filtering for cue distribution across CWA channels.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87358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A6947-F159-D0EB-000A-E057BD7D9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7C946-9623-0A88-E949-B7BCEC0DD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56C2D3-E16E-2FDA-CF79-84E438D4C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1A73F-46E3-335F-6E3D-188771A2FF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56224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N" sz="1200" b="1" kern="0" dirty="0">
                <a:effectLst/>
                <a:latin typeface="+mj-lt"/>
                <a:ea typeface="Frutiger LT Com 45 Light"/>
              </a:rPr>
              <a:t>Effect of Cutoff Frequencies on Translational accelerations: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kern="0" dirty="0">
                <a:effectLst/>
                <a:latin typeface="+mj-lt"/>
                <a:ea typeface="Frutiger LT Com 45 Light"/>
              </a:rPr>
              <a:t>Unfiltered integration of raw accelerations leads to extremely large position values (&gt;10,000 m in X), due to low-frequency drift.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HP filtering reduces this drift significantly, producing more realistic positions, though some deviation in Y remains (Wind or flight dynamics).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Residual drift emphasizes the need for washout damping to stabilize motion and ensure pose feasibility on </a:t>
            </a:r>
            <a:r>
              <a:rPr lang="en-US" sz="1200" dirty="0" err="1">
                <a:latin typeface="+mj-lt"/>
              </a:rPr>
              <a:t>IPAnema</a:t>
            </a:r>
            <a:r>
              <a:rPr lang="en-US" sz="1200" dirty="0">
                <a:latin typeface="+mj-lt"/>
              </a:rPr>
              <a:t> 3.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82559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912BC-BE8F-0356-622A-E07D63F24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937A27-7358-EEFC-E509-2D50B15BAC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3FC82-DC18-8A03-474C-46FC79AB6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200" b="1" dirty="0">
                <a:latin typeface="+mj-lt"/>
              </a:rPr>
              <a:t>Effect of Washout Damping Factors in Translation Channel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Washout damping (via exponential decay) reduces drift and returns the platform to a neutral position, especially in Y-axis.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The final position plots show controlled pose decay in X, Y, and Z, confirming effective damping behavior.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Velocity plot confirms platform speeds stay well below 10 m/s limit, ensuring motion remains within operational constraints of </a:t>
            </a:r>
            <a:r>
              <a:rPr lang="en-US" sz="1200" dirty="0" err="1">
                <a:latin typeface="+mj-lt"/>
              </a:rPr>
              <a:t>IPAnema</a:t>
            </a:r>
            <a:r>
              <a:rPr lang="en-US" sz="1200" dirty="0">
                <a:latin typeface="+mj-lt"/>
              </a:rPr>
              <a:t> 3.</a:t>
            </a:r>
          </a:p>
          <a:p>
            <a:pPr algn="just"/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E99CE-F59B-207D-BBD3-F2A7EC7A2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79986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BC4FD-A30E-3DA4-82C1-B940C804E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E8829F-B1A2-B705-1690-AA79BA1E15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1798DD-8946-A6E8-9963-46EE05158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200" b="1" dirty="0">
                <a:latin typeface="+mj-lt"/>
              </a:rPr>
              <a:t>Effect of Cutoff Frequencies in Rotational channel: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Trajectory had minimal rotational dynamics, making it suitable for low HP cut-off settings.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Increasing HP cut-off frequency had negligible effect due to lack of high-frequency rotational input.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Plots show mostly scaled reductions, with no significant change in rotational cue content.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21AC-F251-A01C-5E18-1592ABF2D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81407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83A3F-23A9-2D8C-C91B-C13FCD54D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806168-341A-174B-3DF5-B8FD6F5426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38ADDD-EDA1-B0FE-D3A1-BA76EFC8F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The trajectory included a 360° yaw rotation (take-off and landing on same runway), requiring greater yaw scaling than roll/pitch.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HP-filtered rotational rates were integrated to obtain rotation angles.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Yaw remained notably high, highlighting the need for washout damping to prevent excessive yaw drift and ensure feasibility.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3348D-0E81-3643-E867-FF96E6D62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601151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99702-2202-2FA9-B8D2-4FB6FD327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E07F0-8E3E-1604-123A-9E98C18CB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1A772-D9DC-AD15-0D50-DD1E7771C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Exponential damping applied to HP-filtered rotational rates to ensure smooth decay to neutral position.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Higher yaw damping used to counter large accumulated rotation.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Post-damping results show reduced yaw and stable roll/pitch angles, validating damping effectiveness before tilt is added.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7BC19-92E3-6272-1DB0-4290501A56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82530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594D9-A821-866F-EC53-69307A51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C1EB75-1415-B544-568E-85D93BC26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77E58F-32CB-0148-6EAD-CF620105A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Tilt angles (roll from Y-acceleration, pitch from X-acceleration) are added to rotational angles for final platform orientation.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Tilt rate remains below 2°/s, under the 3°/s perceptual threshold → rate limiter not needed.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Combined plot shows clear influence of tilt on platform orientation, confirming the effectiveness of tilt coordination in the CWA.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1808A-654A-7B9E-071C-7C45EAA2A6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77789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30B53-D50D-3B9A-5994-AD97075C9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3B5274-48E7-B50F-0462-EB6AFAB7EA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4065C3-C37E-6CF0-ACC1-03BDE1DA9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j-lt"/>
              </a:rPr>
              <a:t>Combined plot shows clear influence of tilt on platform orientation, confirming the effectiveness of tilt coordination in the CWA.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ABEEB-CF2B-7E44-0360-24A10ED3BA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31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70471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CC57-1475-E66F-CA52-15FDCA7D9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E1A8EA-51DC-38FA-4B5D-5774DBB117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AAE37E-657B-6713-94B0-6137E0863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200" b="1" dirty="0">
                <a:latin typeface="+mj-lt"/>
              </a:rPr>
              <a:t>Force Factors as Cost Metric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Objective: Match platform (output) forces with simulated (input) forces.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Comparison plots show clear deviations during dynamic events (like landing).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Deviations caused by filtering, damping, and scaling in the washout process.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Despite mismatch in magnitude, overall force trends are preserved, confirming motion dynamics are captured.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675B4-6DEE-3AA3-7A9A-F8D5541EF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32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22493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Motion simulators replicate real-world motion using sensory feedback.</a:t>
            </a:r>
          </a:p>
          <a:p>
            <a:r>
              <a:rPr lang="en-US" dirty="0"/>
              <a:t>Used in aviation, automotive, VR, robotics for training and research.</a:t>
            </a:r>
          </a:p>
          <a:p>
            <a:r>
              <a:rPr lang="en-US" dirty="0"/>
              <a:t>Motion cues are the </a:t>
            </a:r>
            <a:r>
              <a:rPr lang="en-US" dirty="0" err="1"/>
              <a:t>intertial</a:t>
            </a:r>
            <a:r>
              <a:rPr lang="en-US" dirty="0"/>
              <a:t> forces induced by translational and rotational acceleration, perceived by humans.</a:t>
            </a:r>
          </a:p>
          <a:p>
            <a:r>
              <a:rPr lang="en-US" dirty="0"/>
              <a:t>Motion Cueing Algorithms (MCAs) control the platform to simulate these cues.</a:t>
            </a:r>
          </a:p>
          <a:p>
            <a:r>
              <a:rPr lang="en-US" dirty="0"/>
              <a:t>Direct integration leads to platform limit violations → MCA filters required.</a:t>
            </a:r>
          </a:p>
          <a:p>
            <a:r>
              <a:rPr lang="en-US" dirty="0"/>
              <a:t>Traditionally, motion simulators have utilized hexapods (Stewart-Gough platform).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39940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14F28-324C-8B94-023C-C9AC6DBA2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51282C-B42D-E9EC-6519-2890CA3CC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0945A7-2CFB-0BFA-1A88-9BC0A2352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200" b="1" dirty="0">
                <a:latin typeface="+mj-lt"/>
              </a:rPr>
              <a:t>Force Factors as Cost Metric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Objective: Match platform (output) forces with simulated (input) forces.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Comparison plots show clear deviations during dynamic events (like landing).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Deviations caused by filtering, damping, and scaling in the washout process.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Despite mismatch in magnitude, overall force trends are preserved, confirming motion dynamics are captured.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DB997-B4F5-6BD5-B06E-F413DD28F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33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792622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E68C2-4C65-FF3F-40C0-58EE1828C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AAB8DB-BF70-4F60-9211-E875BF477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BFDA3-6CB7-8C35-AA81-7187A5938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Initial RAE-based Force Factor showed extreme outliers, especially in Y-axis.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Outliers distorted the mean cost, reducing </a:t>
            </a:r>
            <a:r>
              <a:rPr lang="en-US" sz="1200" dirty="0" err="1">
                <a:latin typeface="+mj-lt"/>
              </a:rPr>
              <a:t>optimisation</a:t>
            </a:r>
            <a:r>
              <a:rPr lang="en-US" sz="1200" dirty="0">
                <a:latin typeface="+mj-lt"/>
              </a:rPr>
              <a:t> effectiveness.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Introduced a 5 N offset in the denominator to suppress spikes which resulted in a more stable cost function for consistent </a:t>
            </a:r>
            <a:r>
              <a:rPr lang="en-US" sz="1200" dirty="0" err="1">
                <a:latin typeface="+mj-lt"/>
              </a:rPr>
              <a:t>optimisation</a:t>
            </a:r>
            <a:r>
              <a:rPr lang="en-US" sz="1200" dirty="0">
                <a:latin typeface="+mj-lt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Higher Y-axis variance due to stronger damping, while Z-axis values stayed low due to gravity dominance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7E784-3CAB-D4CE-645B-4FE1465B24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34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6451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60AFE-75E3-9818-1D21-042220C1D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0BB9F-D7A9-1FE2-D526-7E12C5457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DC843C-6F16-A518-D1F9-40869A724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Initial RAE-based Force Factor showed extreme outliers, especially in Y-axis.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Outliers distorted the mean cost, reducing </a:t>
            </a:r>
            <a:r>
              <a:rPr lang="en-US" sz="1200" dirty="0" err="1">
                <a:latin typeface="+mj-lt"/>
              </a:rPr>
              <a:t>optimisation</a:t>
            </a:r>
            <a:r>
              <a:rPr lang="en-US" sz="1200" dirty="0">
                <a:latin typeface="+mj-lt"/>
              </a:rPr>
              <a:t> effectiveness.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Introduced a 5 N offset in the denominator to suppress spikes which resulted in a more stable cost function for consistent </a:t>
            </a:r>
            <a:r>
              <a:rPr lang="en-US" sz="1200" dirty="0" err="1">
                <a:latin typeface="+mj-lt"/>
              </a:rPr>
              <a:t>optimisation</a:t>
            </a:r>
            <a:r>
              <a:rPr lang="en-US" sz="1200" dirty="0">
                <a:latin typeface="+mj-lt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Higher Y-axis variance due to stronger damping, while Z-axis values stayed low due to gravity dominance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EB65A-C9DA-936E-B7FB-39C51FD884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35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018648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0DE76-A81E-A19C-A3C0-384F9A6CD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E7AC0-8086-0110-A3ED-20E89AA1E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5BCCB5-BC0B-FD7E-6ECB-0C8A0721F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j-lt"/>
              </a:rPr>
              <a:t>The obtained average force factors with manual tuning, average force factors after the </a:t>
            </a:r>
            <a:r>
              <a:rPr lang="en-US" sz="1200" dirty="0" err="1">
                <a:latin typeface="+mj-lt"/>
              </a:rPr>
              <a:t>optimisation</a:t>
            </a:r>
            <a:r>
              <a:rPr lang="en-US" sz="1200" dirty="0">
                <a:latin typeface="+mj-lt"/>
              </a:rPr>
              <a:t> and washout damping factor after </a:t>
            </a:r>
            <a:r>
              <a:rPr lang="en-US" sz="1200" dirty="0" err="1">
                <a:latin typeface="+mj-lt"/>
              </a:rPr>
              <a:t>optimisation</a:t>
            </a:r>
            <a:r>
              <a:rPr lang="en-US" sz="1200" dirty="0">
                <a:latin typeface="+mj-lt"/>
              </a:rPr>
              <a:t> are mentioned in Table 1.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Multi-Axis Optimization Trade-Offs: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600" dirty="0">
                <a:latin typeface="+mj-lt"/>
              </a:rPr>
              <a:t>Y-axis force factor improved, but X and Z errors slightly increased.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600" dirty="0">
                <a:latin typeface="+mj-lt"/>
              </a:rPr>
              <a:t>This outcome illustrates a typical case of multi-objective </a:t>
            </a:r>
            <a:r>
              <a:rPr lang="en-US" sz="1600" dirty="0" err="1">
                <a:latin typeface="+mj-lt"/>
              </a:rPr>
              <a:t>optimisation</a:t>
            </a:r>
            <a:r>
              <a:rPr lang="en-US" sz="1600" dirty="0">
                <a:latin typeface="+mj-lt"/>
              </a:rPr>
              <a:t> trade-offs.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600" dirty="0">
                <a:latin typeface="+mj-lt"/>
              </a:rPr>
              <a:t>Caused by coupled dynamics of the CDPR — motion in one axis affects cable tensions system-wide.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600" dirty="0">
                <a:latin typeface="+mj-lt"/>
              </a:rPr>
              <a:t>Optimization prioritized Y-axis, where initial error was highest and improvement most impactful.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n-US" sz="1600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Effect of Strong Manual Tuning: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600" dirty="0">
                <a:latin typeface="+mj-lt"/>
              </a:rPr>
              <a:t>Pre-optimization settings were already well-refined through iterative force validation.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600" dirty="0">
                <a:latin typeface="+mj-lt"/>
              </a:rPr>
              <a:t>Hence, numerical gains from optimization were moderate.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+mj-lt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DEBAD-EA88-819B-94B8-F05EBB63FA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36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55255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30C40-5817-540A-3FBA-85CE2486F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E1B99-01E4-DF16-0989-75DAC7AAA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3C5C93-3AA1-9E7F-108D-EC27E41CF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200" dirty="0">
                <a:latin typeface="+mj-lt"/>
              </a:rPr>
              <a:t>Post-optimization plots show fewer force spikes, smoother transitions.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200" dirty="0">
                <a:latin typeface="+mj-lt"/>
              </a:rPr>
              <a:t>Indicates lower mechanical stress on the CDPR and its mechanical parts.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200" dirty="0">
                <a:latin typeface="+mj-lt"/>
              </a:rPr>
              <a:t>Despite modest improvements in numerical force factor values, overall force stability improved noticeably.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ACA4F-1BE1-4180-A911-12973226F6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37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57140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08D97-77EB-0232-858D-7080AB295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C9BE96-232A-AC78-0AD4-207B6B3F5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C5F44-FC00-1694-22DB-6C8A37B84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200" dirty="0">
                <a:latin typeface="+mj-lt"/>
              </a:rPr>
              <a:t>Post-optimization plots show fewer force spikes, smoother transitions.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200" dirty="0">
                <a:latin typeface="+mj-lt"/>
              </a:rPr>
              <a:t>Indicates lower mechanical stress on the CDPR and its mechanical parts.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200" dirty="0">
                <a:latin typeface="+mj-lt"/>
              </a:rPr>
              <a:t>Despite modest improvements in numerical force factor values, overall force stability improved noticeably.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70215-0CE6-768A-6D0E-7D6DC8A55F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38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204859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9E905-EA40-E572-725E-E54980DD3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384B2-C545-D72D-B48A-04E50BF1C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3CD27-DFB0-77EE-D480-DCF17BA20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Test case: more aggressive flight path with sharp turns, climbs, and high rotational rates.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Scaling factors and cut-off frequencies kept consistent with the first test.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The final parameter values for this trajectory are given in Table 4</a:t>
            </a:r>
            <a:endParaRPr lang="en-IN" sz="1200" dirty="0">
              <a:latin typeface="+mj-lt"/>
            </a:endParaRP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Z and yaw damping increased to manage larger excursions from neutral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Higher force factors in Y and Z axes due to: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+mj-lt"/>
              </a:rPr>
              <a:t>Dynamic  </a:t>
            </a:r>
            <a:r>
              <a:rPr lang="en-US" sz="1600" dirty="0" err="1">
                <a:latin typeface="+mj-lt"/>
              </a:rPr>
              <a:t>manoeuvres</a:t>
            </a:r>
            <a:r>
              <a:rPr lang="en-US" sz="1600" dirty="0">
                <a:latin typeface="+mj-lt"/>
              </a:rPr>
              <a:t> → challenging to replicate lateral forces with limited motion range.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+mj-lt"/>
              </a:rPr>
              <a:t>Vertical climbs/drops → introduce large force shifts, especially during washout to neutral.</a:t>
            </a:r>
            <a:endParaRPr lang="en-IN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Despite higher errors, system maintained force feasibility across trajectory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7AAFC-905E-1CB8-90F1-D2785338D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39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045353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B096E-C942-8AB9-E961-1EACB4424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BD4BD9-C098-8BA0-CBB4-85FB3EB3E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DC331-C409-2A4D-F333-F07CC6A4F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Reused the original smooth trajectory, now tested with a high payload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Applied Z-axis force of -2400 N (~245 kg payload weight), approaching </a:t>
            </a:r>
            <a:r>
              <a:rPr lang="en-US" sz="1200" dirty="0" err="1">
                <a:latin typeface="+mj-lt"/>
              </a:rPr>
              <a:t>IPAnema</a:t>
            </a:r>
            <a:r>
              <a:rPr lang="en-US" sz="1200" dirty="0">
                <a:latin typeface="+mj-lt"/>
              </a:rPr>
              <a:t> 3’s max capacity of 250 kg.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Final optimized parameters for this case are listed in Table 5.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Evaluation aimed to assess CWA robustness under near-limit loading while ensuring force feasibility.</a:t>
            </a:r>
          </a:p>
          <a:p>
            <a:pPr algn="just"/>
            <a:r>
              <a:rPr lang="en-US" sz="1200" b="1" dirty="0">
                <a:latin typeface="+mj-lt"/>
              </a:rPr>
              <a:t>Observation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Higher initial damping (manual) used for translational and rotational channels to ensure force feasibility under heavy load.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Conservative damping and high payload led to a reduced effective workspace.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Y-axis force factor improved significantly after optimization which implies that the manual Y-damping was suboptimal.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X and Z damping increased slightly post-optimization to compensate force coupling, mirroring trade-offs seen in lower payload tests.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4B568-F92C-5804-E193-E67DA459A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40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624136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4D171-F62B-DB24-6B18-27695AE1B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C48F4-0EB1-97C6-A252-F0BC15891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30139E-72AA-2C64-8DD8-7E2761760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E18BF-1BF5-3451-E02B-CCA244A61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41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832608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B541-99E8-7001-C8B1-46F6CCA35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D132A-1A95-4210-FC82-014B1E25E1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44421-9B74-F361-2E0A-0FBA2E1D61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Developed and evaluated a CWA for the CDPR </a:t>
            </a:r>
            <a:r>
              <a:rPr lang="en-US" sz="1200" dirty="0" err="1">
                <a:latin typeface="+mj-lt"/>
              </a:rPr>
              <a:t>IPAnema</a:t>
            </a:r>
            <a:r>
              <a:rPr lang="en-US" sz="1200" dirty="0">
                <a:latin typeface="+mj-lt"/>
              </a:rPr>
              <a:t> 3.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Literature review identified a gap in applying washout algorithms to CDPRs.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Implemented cascaded filtering, scaling, and manual tuning of damping parameters, followed by force feasibility validation.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Introduced a cost function (modified RAE with offset) to quantify force deviation and guide </a:t>
            </a:r>
            <a:r>
              <a:rPr lang="en-US" sz="1200" dirty="0" err="1">
                <a:latin typeface="+mj-lt"/>
              </a:rPr>
              <a:t>optimisation</a:t>
            </a:r>
            <a:r>
              <a:rPr lang="en-US" sz="1200" dirty="0">
                <a:latin typeface="+mj-lt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Applied L-BFGS-B </a:t>
            </a:r>
            <a:r>
              <a:rPr lang="en-US" sz="1200" dirty="0" err="1">
                <a:latin typeface="+mj-lt"/>
              </a:rPr>
              <a:t>optimisation</a:t>
            </a:r>
            <a:r>
              <a:rPr lang="en-US" sz="1200" dirty="0">
                <a:latin typeface="+mj-lt"/>
              </a:rPr>
              <a:t> to refine translational damping, constrained by force feasibility.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Results showed smoother cable force distribution and improved force stability, even under dynamic and high-payload scenarios.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Demonstrated a systematic, force-feasible tuning approach for motion cueing in CDPR-based simulation platforms.</a:t>
            </a:r>
            <a:endParaRPr lang="en-IN" sz="1200" dirty="0">
              <a:latin typeface="+mj-lt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91155-F285-CFF4-038C-56868C706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43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86241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 eaLnBrk="1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sz="1200" dirty="0">
                <a:latin typeface="+mn-lt"/>
              </a:rPr>
              <a:t>Ideal for large, complex environments requiring versatile motion.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sz="1200" dirty="0">
                <a:latin typeface="+mn-lt"/>
              </a:rPr>
              <a:t>Compared to conventional parallel robots, CDPRs offer a higher and superior dynamic performance. </a:t>
            </a:r>
          </a:p>
          <a:p>
            <a:r>
              <a:rPr lang="en-US" dirty="0"/>
              <a:t>Hexapods are limited in motion range.</a:t>
            </a:r>
          </a:p>
          <a:p>
            <a:endParaRPr lang="en-US" dirty="0"/>
          </a:p>
          <a:p>
            <a:r>
              <a:rPr lang="en-US" dirty="0"/>
              <a:t>Cable-Driven Parallel Robots (CDPRs) offer:</a:t>
            </a:r>
          </a:p>
          <a:p>
            <a:r>
              <a:rPr lang="en-US" dirty="0"/>
              <a:t>Larger motion range (Especially translational workspace)</a:t>
            </a:r>
          </a:p>
          <a:p>
            <a:r>
              <a:rPr lang="en-US" dirty="0"/>
              <a:t>High-speed maneuvering capacity</a:t>
            </a:r>
          </a:p>
          <a:p>
            <a:r>
              <a:rPr lang="en-US" dirty="0"/>
              <a:t>Long duration </a:t>
            </a:r>
            <a:r>
              <a:rPr lang="en-US" dirty="0" err="1"/>
              <a:t>manoeuvres</a:t>
            </a:r>
            <a:r>
              <a:rPr lang="en-US" dirty="0"/>
              <a:t> involving sustained acceleration.</a:t>
            </a:r>
          </a:p>
          <a:p>
            <a:r>
              <a:rPr lang="en-US" dirty="0"/>
              <a:t>This work supports Fraunhofer IPA’s vision of developing a CDPR-based motion simulator by implementing MCA on the software simulation of the operational </a:t>
            </a:r>
            <a:r>
              <a:rPr lang="en-US" dirty="0" err="1"/>
              <a:t>IPAnema</a:t>
            </a:r>
            <a:r>
              <a:rPr lang="en-US" dirty="0"/>
              <a:t> 3.</a:t>
            </a:r>
          </a:p>
          <a:p>
            <a:r>
              <a:rPr lang="en-US" dirty="0"/>
              <a:t>Following the implementation, the MCA parameters are optimized to achieve optimal workspace utilization.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412122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5959A-AA75-98A6-7E33-07A55F238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393168-A0EE-0015-BF29-A2C9EDCDF7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13EAA5-205E-79E6-ECEC-8A50F2EF8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Real-World implementation on the hardware.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Extending </a:t>
            </a:r>
            <a:r>
              <a:rPr lang="en-US" sz="1200" dirty="0" err="1">
                <a:latin typeface="+mj-lt"/>
              </a:rPr>
              <a:t>optimisation</a:t>
            </a:r>
            <a:r>
              <a:rPr lang="en-US" sz="1200" dirty="0">
                <a:latin typeface="+mj-lt"/>
              </a:rPr>
              <a:t> to rotational parameters, incorporating checks for cable collisions.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Axis-Wise independent optimization.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Adaptive platform orientation and origin shifting.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Online </a:t>
            </a:r>
            <a:r>
              <a:rPr lang="en-US" sz="1200" dirty="0" err="1">
                <a:latin typeface="+mj-lt"/>
              </a:rPr>
              <a:t>optimisation</a:t>
            </a:r>
            <a:r>
              <a:rPr lang="en-US" sz="1200" dirty="0">
                <a:latin typeface="+mj-lt"/>
              </a:rPr>
              <a:t> and real-time cueing.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Integration of pilot feedback and visual cues.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err="1">
                <a:latin typeface="+mj-lt"/>
              </a:rPr>
              <a:t>Generalisation</a:t>
            </a:r>
            <a:r>
              <a:rPr lang="en-US" sz="1200" dirty="0">
                <a:latin typeface="+mj-lt"/>
              </a:rPr>
              <a:t> to other CDPR systems.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ABA80-58D3-65D5-3882-BA07D703A2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44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29303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+mj-lt"/>
              </a:rPr>
              <a:t>Most widely used MCA.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CWA processes simulated motion and generates 6-DOF platform commands.</a:t>
            </a:r>
            <a:endParaRPr lang="en-IN" sz="1400" dirty="0">
              <a:latin typeface="+mj-lt"/>
            </a:endParaRPr>
          </a:p>
          <a:p>
            <a:pPr marL="457200" lvl="1" indent="0">
              <a:buFont typeface="Courier New" panose="02070309020205020404" pitchFamily="49" charset="0"/>
              <a:buNone/>
            </a:pPr>
            <a:endParaRPr lang="en-US" sz="1400" dirty="0">
              <a:latin typeface="+mj-l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1400" kern="0" dirty="0">
                <a:effectLst/>
                <a:latin typeface="+mj-lt"/>
                <a:ea typeface="Frutiger LT Com 45 Light"/>
              </a:rPr>
              <a:t>Input Scaling – Reduces input signal amplitude to fit platform limits.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1400" kern="0" dirty="0">
                <a:effectLst/>
                <a:latin typeface="+mj-lt"/>
                <a:ea typeface="Frutiger LT Com 45 Light"/>
              </a:rPr>
              <a:t>High-Pass (HP) Filtering – Removes low-frequency(LF) components to prevent excessive drift.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1400" kern="0" dirty="0">
                <a:effectLst/>
                <a:latin typeface="+mj-lt"/>
                <a:ea typeface="Frutiger LT Com 45 Light"/>
              </a:rPr>
              <a:t>Tilt Coordination – Recreates LF cues by tilting platform using gravity.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1400" kern="0" dirty="0">
                <a:effectLst/>
                <a:latin typeface="+mj-lt"/>
                <a:ea typeface="Frutiger LT Com 45 Light"/>
              </a:rPr>
              <a:t>Return to Neutral Position (Washout) – Platform smoothly returns to rest when motion ends.</a:t>
            </a:r>
          </a:p>
          <a:p>
            <a:pPr marL="457200" lvl="1" indent="0">
              <a:buFont typeface="Courier New" panose="02070309020205020404" pitchFamily="49" charset="0"/>
              <a:buNone/>
            </a:pPr>
            <a:endParaRPr lang="en-US" sz="1400" dirty="0">
              <a:latin typeface="+mj-lt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16134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 eaLnBrk="1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sz="1200" dirty="0">
                <a:latin typeface="+mn-lt"/>
              </a:rPr>
              <a:t>A typical CDPR system consists of three main components: a fixed platform, a mobile platform, and multiple cables that connect them.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sz="1200" dirty="0">
                <a:latin typeface="+mn-lt"/>
              </a:rPr>
              <a:t>CDPRs use tensioned cables to control a suspended mobile platform. 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sz="1200" dirty="0">
                <a:latin typeface="+mn-lt"/>
              </a:rPr>
              <a:t>Platform motion is achieved by adjusting cable lengths via winches unlike rigid links used in traditional parallel robots.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sz="1200" dirty="0">
                <a:latin typeface="+mn-lt"/>
              </a:rPr>
              <a:t>Ideal for large, complex environments requiring versatile motion.</a:t>
            </a:r>
          </a:p>
          <a:p>
            <a:pPr marL="342900" indent="-342900" algn="just" eaLnBrk="1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sz="1200" dirty="0">
                <a:latin typeface="+mn-lt"/>
              </a:rPr>
              <a:t>Compared to conventional parallel robots, CDPRs offer a higher payload-to-weight ratio and superior dynamic performance.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00940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No universally accepted MCA exists, and each has its own trade-offs. CWA is widely used due to its simplicity and ease of adjustment.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Platform geometry and workspace constraints can be integrated into MCAs which is especially relevant to CDPRs due to cable force distribution.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200" kern="0" dirty="0">
                <a:latin typeface="+mj-lt"/>
                <a:ea typeface="Times New Roman" panose="02020603050405020304" pitchFamily="18" charset="0"/>
              </a:rPr>
              <a:t>With CWA, p</a:t>
            </a:r>
            <a:r>
              <a:rPr lang="en-IN" sz="1200" kern="0" dirty="0">
                <a:effectLst/>
                <a:latin typeface="+mj-lt"/>
                <a:ea typeface="Times New Roman" panose="02020603050405020304" pitchFamily="18" charset="0"/>
              </a:rPr>
              <a:t>arameter optimisation can be achieved for a prerecorded simulated trajectory.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200" kern="0" dirty="0">
                <a:latin typeface="+mj-lt"/>
                <a:ea typeface="Times New Roman" panose="02020603050405020304" pitchFamily="18" charset="0"/>
              </a:rPr>
              <a:t>O</a:t>
            </a:r>
            <a:r>
              <a:rPr lang="en-IN" sz="1200" kern="0" dirty="0">
                <a:effectLst/>
                <a:latin typeface="+mj-lt"/>
                <a:ea typeface="Times New Roman" panose="02020603050405020304" pitchFamily="18" charset="0"/>
              </a:rPr>
              <a:t>ther algorithms like adaptive washout or optimal control, emphasize on real-time adaptation.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200" dirty="0">
                <a:latin typeface="+mj-lt"/>
              </a:rPr>
              <a:t>Cable-Robot Simulator (CRS) at Max-Planck Institute (MPI) is the only existing simulator using a CDPR.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5740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How can the CWA be adapted for use on a CDPR?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How can the workspace and geometry constraints of </a:t>
            </a:r>
            <a:r>
              <a:rPr lang="en-US" sz="1200" dirty="0" err="1">
                <a:latin typeface="+mj-lt"/>
              </a:rPr>
              <a:t>IPAnema</a:t>
            </a:r>
            <a:r>
              <a:rPr lang="en-US" sz="1200" dirty="0">
                <a:latin typeface="+mj-lt"/>
              </a:rPr>
              <a:t> 3 be integrated to ensure force feasibility with the CWA?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How can cost function optimization  be used to tune parameters and improve workspace utilization?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How do different trajectory types (aggressive vs. smooth) and payload affect the CWA parameters?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15027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CWA was first implemented with manually tuned parameters.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Motion data (translational acceleration and rotational rates) collected from </a:t>
            </a:r>
            <a:r>
              <a:rPr lang="en-US" sz="1200" dirty="0" err="1">
                <a:latin typeface="+mj-lt"/>
              </a:rPr>
              <a:t>FlightGear</a:t>
            </a:r>
            <a:r>
              <a:rPr lang="en-US" sz="1200" dirty="0">
                <a:latin typeface="+mj-lt"/>
              </a:rPr>
              <a:t> simulations.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CWA processes inputs to generate 6-DOF pose trajectories.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Force feasibility for </a:t>
            </a:r>
            <a:r>
              <a:rPr lang="en-US" sz="1200" dirty="0" err="1">
                <a:latin typeface="+mj-lt"/>
              </a:rPr>
              <a:t>IPAnema</a:t>
            </a:r>
            <a:r>
              <a:rPr lang="en-US" sz="1200" dirty="0">
                <a:latin typeface="+mj-lt"/>
              </a:rPr>
              <a:t> 3 checked by computing cable forces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Parameters adjusted iteratively (trial and error) to stay within cable force limits.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CF765-C015-4DBE-8DEF-52528E3A534B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09044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8">
            <a:extLst>
              <a:ext uri="{FF2B5EF4-FFF2-40B4-BE49-F238E27FC236}">
                <a16:creationId xmlns:a16="http://schemas.microsoft.com/office/drawing/2014/main" id="{E86CCC4E-E596-405C-AA91-39A29CD70157}"/>
              </a:ext>
            </a:extLst>
          </p:cNvPr>
          <p:cNvCxnSpPr/>
          <p:nvPr/>
        </p:nvCxnSpPr>
        <p:spPr>
          <a:xfrm>
            <a:off x="287338" y="4887517"/>
            <a:ext cx="8064500" cy="119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9">
            <a:extLst>
              <a:ext uri="{FF2B5EF4-FFF2-40B4-BE49-F238E27FC236}">
                <a16:creationId xmlns:a16="http://schemas.microsoft.com/office/drawing/2014/main" id="{971374E7-FA83-4F30-AA8E-57549EE34647}"/>
              </a:ext>
            </a:extLst>
          </p:cNvPr>
          <p:cNvCxnSpPr/>
          <p:nvPr/>
        </p:nvCxnSpPr>
        <p:spPr>
          <a:xfrm>
            <a:off x="287338" y="4887517"/>
            <a:ext cx="8064500" cy="11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383828"/>
            <a:ext cx="8064000" cy="1890000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88000" y="3456000"/>
            <a:ext cx="8064000" cy="1080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7" name="Foliennummernplatzhalter 11">
            <a:extLst>
              <a:ext uri="{FF2B5EF4-FFF2-40B4-BE49-F238E27FC236}">
                <a16:creationId xmlns:a16="http://schemas.microsoft.com/office/drawing/2014/main" id="{004D1D3F-2CE4-4766-858F-56B96F1D86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82729BB-C46B-422E-ADE2-3D3CFC21E065}" type="slidenum">
              <a:rPr lang="de-DE" altLang="de-DE"/>
              <a:pPr/>
              <a:t>‹#›</a:t>
            </a:fld>
            <a:endParaRPr lang="de-DE" altLang="de-DE"/>
          </a:p>
        </p:txBody>
      </p:sp>
      <p:sp>
        <p:nvSpPr>
          <p:cNvPr id="8" name="Fußzeilenplatzhalter 12">
            <a:extLst>
              <a:ext uri="{FF2B5EF4-FFF2-40B4-BE49-F238E27FC236}">
                <a16:creationId xmlns:a16="http://schemas.microsoft.com/office/drawing/2014/main" id="{FAC82A4B-7DD1-46EB-8D76-47EE9DB09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B05524E-88D9-4AC1-91EB-F77D3EEC6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550" y="216000"/>
            <a:ext cx="541451" cy="12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01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nf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8">
            <a:extLst>
              <a:ext uri="{FF2B5EF4-FFF2-40B4-BE49-F238E27FC236}">
                <a16:creationId xmlns:a16="http://schemas.microsoft.com/office/drawing/2014/main" id="{A4A2208F-A252-4A83-95D4-81D55D54744A}"/>
              </a:ext>
            </a:extLst>
          </p:cNvPr>
          <p:cNvCxnSpPr/>
          <p:nvPr/>
        </p:nvCxnSpPr>
        <p:spPr>
          <a:xfrm>
            <a:off x="287338" y="1079898"/>
            <a:ext cx="8064500" cy="11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9">
            <a:extLst>
              <a:ext uri="{FF2B5EF4-FFF2-40B4-BE49-F238E27FC236}">
                <a16:creationId xmlns:a16="http://schemas.microsoft.com/office/drawing/2014/main" id="{44FA432B-AE99-4A97-9A03-FB390F3FDF2D}"/>
              </a:ext>
            </a:extLst>
          </p:cNvPr>
          <p:cNvCxnSpPr/>
          <p:nvPr/>
        </p:nvCxnSpPr>
        <p:spPr>
          <a:xfrm>
            <a:off x="287338" y="4887517"/>
            <a:ext cx="8064500" cy="11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88000" y="465516"/>
            <a:ext cx="8064000" cy="54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288000" y="1166400"/>
            <a:ext cx="8064000" cy="361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4800">
                <a:solidFill>
                  <a:schemeClr val="tx1"/>
                </a:solidFill>
                <a:latin typeface="Verdana" pitchFamily="34" charset="0"/>
              </a:defRPr>
            </a:lvl1pPr>
            <a:lvl2pPr marL="0" indent="0"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723900" indent="-368300">
              <a:buFont typeface="Verdana" pitchFamily="34" charset="0"/>
              <a:buChar char="&gt;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0" indent="0">
              <a:spcBef>
                <a:spcPts val="1600"/>
              </a:spcBef>
              <a:buFontTx/>
              <a:buNone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723900" indent="-368300">
              <a:buFont typeface="Verdana" pitchFamily="34" charset="0"/>
              <a:buChar char="&gt;"/>
              <a:defRPr sz="1600">
                <a:solidFill>
                  <a:schemeClr val="tx1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umsplatzhalter 16">
            <a:extLst>
              <a:ext uri="{FF2B5EF4-FFF2-40B4-BE49-F238E27FC236}">
                <a16:creationId xmlns:a16="http://schemas.microsoft.com/office/drawing/2014/main" id="{578DE483-6B30-4E1B-AD05-64649BB88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3793FC9-C905-46F9-A8A6-96C7D4E4B6C0}" type="datetime1">
              <a:rPr lang="de-DE" smtClean="0"/>
              <a:pPr>
                <a:defRPr/>
              </a:pPr>
              <a:t>09.05.2025</a:t>
            </a:fld>
            <a:r>
              <a:rPr lang="de-DE" dirty="0"/>
              <a:t>  |</a:t>
            </a:r>
          </a:p>
        </p:txBody>
      </p:sp>
      <p:sp>
        <p:nvSpPr>
          <p:cNvPr id="10" name="Foliennummernplatzhalter 17">
            <a:extLst>
              <a:ext uri="{FF2B5EF4-FFF2-40B4-BE49-F238E27FC236}">
                <a16:creationId xmlns:a16="http://schemas.microsoft.com/office/drawing/2014/main" id="{FAA4B487-CD5D-41F3-B2FD-B67517E380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E09560-A83A-4DD4-AFA0-4944E42D390E}" type="slidenum">
              <a:rPr lang="de-DE" altLang="de-DE"/>
              <a:pPr/>
              <a:t>‹#›</a:t>
            </a:fld>
            <a:endParaRPr lang="de-DE" altLang="de-DE"/>
          </a:p>
        </p:txBody>
      </p:sp>
      <p:sp>
        <p:nvSpPr>
          <p:cNvPr id="11" name="Fußzeilenplatzhalter 18">
            <a:extLst>
              <a:ext uri="{FF2B5EF4-FFF2-40B4-BE49-F238E27FC236}">
                <a16:creationId xmlns:a16="http://schemas.microsoft.com/office/drawing/2014/main" id="{2773AF33-014A-407F-B160-386F922FDF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13" name="Grafik 9">
            <a:extLst>
              <a:ext uri="{FF2B5EF4-FFF2-40B4-BE49-F238E27FC236}">
                <a16:creationId xmlns:a16="http://schemas.microsoft.com/office/drawing/2014/main" id="{B9FAAD07-84E5-4179-B38D-7F0CB15D8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000" y="216000"/>
            <a:ext cx="541451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99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8">
            <a:extLst>
              <a:ext uri="{FF2B5EF4-FFF2-40B4-BE49-F238E27FC236}">
                <a16:creationId xmlns:a16="http://schemas.microsoft.com/office/drawing/2014/main" id="{F4773FBA-69D7-4E51-831C-1B53FB122A7E}"/>
              </a:ext>
            </a:extLst>
          </p:cNvPr>
          <p:cNvCxnSpPr/>
          <p:nvPr/>
        </p:nvCxnSpPr>
        <p:spPr>
          <a:xfrm>
            <a:off x="287338" y="4887517"/>
            <a:ext cx="8064500" cy="11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>
            <a:extLst>
              <a:ext uri="{FF2B5EF4-FFF2-40B4-BE49-F238E27FC236}">
                <a16:creationId xmlns:a16="http://schemas.microsoft.com/office/drawing/2014/main" id="{ECBD551E-8418-4633-9A4D-421088D41C66}"/>
              </a:ext>
            </a:extLst>
          </p:cNvPr>
          <p:cNvCxnSpPr/>
          <p:nvPr/>
        </p:nvCxnSpPr>
        <p:spPr>
          <a:xfrm>
            <a:off x="287338" y="1079898"/>
            <a:ext cx="8064500" cy="11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88000" y="465516"/>
            <a:ext cx="8064000" cy="54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288000" y="1166400"/>
            <a:ext cx="8064000" cy="361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0" indent="0"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723900" indent="-368300">
              <a:buFont typeface="Verdana" pitchFamily="34" charset="0"/>
              <a:buChar char="&gt;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0" indent="0">
              <a:spcBef>
                <a:spcPts val="1600"/>
              </a:spcBef>
              <a:buFontTx/>
              <a:buNone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723900" indent="-368300">
              <a:buFont typeface="Verdana" pitchFamily="34" charset="0"/>
              <a:buChar char="&gt;"/>
              <a:defRPr sz="1600">
                <a:solidFill>
                  <a:schemeClr val="tx1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Datumsplatzhalter 10">
            <a:extLst>
              <a:ext uri="{FF2B5EF4-FFF2-40B4-BE49-F238E27FC236}">
                <a16:creationId xmlns:a16="http://schemas.microsoft.com/office/drawing/2014/main" id="{1106D8D7-5C80-41DF-A221-DE2D9B46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38069-32D3-4A79-9A7F-EBEDD4D23C62}" type="datetime1">
              <a:rPr lang="de-DE" smtClean="0"/>
              <a:pPr>
                <a:defRPr/>
              </a:pPr>
              <a:t>09.05.2025</a:t>
            </a:fld>
            <a:r>
              <a:rPr lang="de-DE" dirty="0"/>
              <a:t>  |</a:t>
            </a:r>
          </a:p>
        </p:txBody>
      </p:sp>
      <p:sp>
        <p:nvSpPr>
          <p:cNvPr id="10" name="Foliennummernplatzhalter 11">
            <a:extLst>
              <a:ext uri="{FF2B5EF4-FFF2-40B4-BE49-F238E27FC236}">
                <a16:creationId xmlns:a16="http://schemas.microsoft.com/office/drawing/2014/main" id="{02332BFA-8755-4738-889B-6A14F7189A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064095B-81D9-45A3-8498-5EBD6B4CE93A}" type="slidenum">
              <a:rPr lang="de-DE" altLang="de-DE"/>
              <a:pPr/>
              <a:t>‹#›</a:t>
            </a:fld>
            <a:endParaRPr lang="de-DE" altLang="de-DE"/>
          </a:p>
        </p:txBody>
      </p:sp>
      <p:sp>
        <p:nvSpPr>
          <p:cNvPr id="11" name="Fußzeilenplatzhalter 12">
            <a:extLst>
              <a:ext uri="{FF2B5EF4-FFF2-40B4-BE49-F238E27FC236}">
                <a16:creationId xmlns:a16="http://schemas.microsoft.com/office/drawing/2014/main" id="{EAAE51DD-F411-4134-8FE4-E4C1607336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  <p:pic>
        <p:nvPicPr>
          <p:cNvPr id="14" name="Grafik 9">
            <a:extLst>
              <a:ext uri="{FF2B5EF4-FFF2-40B4-BE49-F238E27FC236}">
                <a16:creationId xmlns:a16="http://schemas.microsoft.com/office/drawing/2014/main" id="{920B40C2-49D7-4156-B800-722DC39DF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000" y="216000"/>
            <a:ext cx="541451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341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8">
            <a:extLst>
              <a:ext uri="{FF2B5EF4-FFF2-40B4-BE49-F238E27FC236}">
                <a16:creationId xmlns:a16="http://schemas.microsoft.com/office/drawing/2014/main" id="{37F9822C-771A-4EE9-BD98-70CD7A4DE035}"/>
              </a:ext>
            </a:extLst>
          </p:cNvPr>
          <p:cNvCxnSpPr/>
          <p:nvPr/>
        </p:nvCxnSpPr>
        <p:spPr>
          <a:xfrm>
            <a:off x="287338" y="4887517"/>
            <a:ext cx="8064500" cy="11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10">
            <a:extLst>
              <a:ext uri="{FF2B5EF4-FFF2-40B4-BE49-F238E27FC236}">
                <a16:creationId xmlns:a16="http://schemas.microsoft.com/office/drawing/2014/main" id="{569BDC5A-38D9-4E5D-810E-743FA04B9E4E}"/>
              </a:ext>
            </a:extLst>
          </p:cNvPr>
          <p:cNvCxnSpPr/>
          <p:nvPr/>
        </p:nvCxnSpPr>
        <p:spPr>
          <a:xfrm>
            <a:off x="287338" y="1079898"/>
            <a:ext cx="8064500" cy="11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88000" y="1166400"/>
            <a:ext cx="3888000" cy="3618000"/>
          </a:xfrm>
        </p:spPr>
        <p:txBody>
          <a:bodyPr/>
          <a:lstStyle>
            <a:lvl1pPr>
              <a:defRPr sz="2400"/>
            </a:lvl1pPr>
            <a:lvl2pPr marL="0" indent="12700">
              <a:spcBef>
                <a:spcPts val="2000"/>
              </a:spcBef>
              <a:defRPr sz="2400"/>
            </a:lvl2pPr>
            <a:lvl3pPr>
              <a:defRPr sz="2400" baseline="0"/>
            </a:lvl3pPr>
            <a:lvl4pPr marL="0" indent="0"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88000" y="465516"/>
            <a:ext cx="8064000" cy="54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0"/>
          </p:nvPr>
        </p:nvSpPr>
        <p:spPr>
          <a:xfrm>
            <a:off x="4464000" y="1166400"/>
            <a:ext cx="3888000" cy="3618000"/>
          </a:xfrm>
        </p:spPr>
        <p:txBody>
          <a:bodyPr/>
          <a:lstStyle>
            <a:lvl1pPr>
              <a:defRPr sz="2400"/>
            </a:lvl1pPr>
            <a:lvl2pPr marL="0" indent="0">
              <a:spcBef>
                <a:spcPts val="2000"/>
              </a:spcBef>
              <a:defRPr sz="2400"/>
            </a:lvl2pPr>
            <a:lvl3pPr>
              <a:defRPr sz="2400"/>
            </a:lvl3pPr>
            <a:lvl4pPr marL="0" indent="0"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Datumsplatzhalter 10">
            <a:extLst>
              <a:ext uri="{FF2B5EF4-FFF2-40B4-BE49-F238E27FC236}">
                <a16:creationId xmlns:a16="http://schemas.microsoft.com/office/drawing/2014/main" id="{D99CB6BA-A7E1-4AE7-B5E8-EA938CEACC6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824BF4-524D-49FE-87ED-21A950E6099E}" type="datetime1">
              <a:rPr lang="de-DE" smtClean="0"/>
              <a:pPr>
                <a:defRPr/>
              </a:pPr>
              <a:t>09.05.2025</a:t>
            </a:fld>
            <a:r>
              <a:rPr lang="de-DE" dirty="0"/>
              <a:t>  |</a:t>
            </a:r>
          </a:p>
        </p:txBody>
      </p:sp>
      <p:sp>
        <p:nvSpPr>
          <p:cNvPr id="9" name="Foliennummernplatzhalter 11">
            <a:extLst>
              <a:ext uri="{FF2B5EF4-FFF2-40B4-BE49-F238E27FC236}">
                <a16:creationId xmlns:a16="http://schemas.microsoft.com/office/drawing/2014/main" id="{2675A389-7CD2-49FB-9C01-3DF078B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7F15C8-3308-4564-806D-AD6D626DE53B}" type="slidenum">
              <a:rPr lang="de-DE" altLang="de-DE"/>
              <a:pPr/>
              <a:t>‹#›</a:t>
            </a:fld>
            <a:endParaRPr lang="de-DE" altLang="de-DE"/>
          </a:p>
        </p:txBody>
      </p:sp>
      <p:sp>
        <p:nvSpPr>
          <p:cNvPr id="11" name="Fußzeilenplatzhalter 13">
            <a:extLst>
              <a:ext uri="{FF2B5EF4-FFF2-40B4-BE49-F238E27FC236}">
                <a16:creationId xmlns:a16="http://schemas.microsoft.com/office/drawing/2014/main" id="{30EF2852-15DF-435A-B4FE-3B12A0BD746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© FH AACHEN  </a:t>
            </a:r>
            <a:endParaRPr lang="de-DE" b="0"/>
          </a:p>
        </p:txBody>
      </p:sp>
      <p:pic>
        <p:nvPicPr>
          <p:cNvPr id="14" name="Grafik 9">
            <a:extLst>
              <a:ext uri="{FF2B5EF4-FFF2-40B4-BE49-F238E27FC236}">
                <a16:creationId xmlns:a16="http://schemas.microsoft.com/office/drawing/2014/main" id="{D75A1C2D-2B88-45A1-800E-58391BD39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000" y="216000"/>
            <a:ext cx="541451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3333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8">
            <a:extLst>
              <a:ext uri="{FF2B5EF4-FFF2-40B4-BE49-F238E27FC236}">
                <a16:creationId xmlns:a16="http://schemas.microsoft.com/office/drawing/2014/main" id="{888016D0-F48E-4CE0-BC32-0CA0D33F8F9A}"/>
              </a:ext>
            </a:extLst>
          </p:cNvPr>
          <p:cNvCxnSpPr/>
          <p:nvPr/>
        </p:nvCxnSpPr>
        <p:spPr>
          <a:xfrm>
            <a:off x="287338" y="4887517"/>
            <a:ext cx="8064500" cy="119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9">
            <a:extLst>
              <a:ext uri="{FF2B5EF4-FFF2-40B4-BE49-F238E27FC236}">
                <a16:creationId xmlns:a16="http://schemas.microsoft.com/office/drawing/2014/main" id="{2E68DDC5-8F17-4BA9-8D43-C1D3769667DA}"/>
              </a:ext>
            </a:extLst>
          </p:cNvPr>
          <p:cNvCxnSpPr/>
          <p:nvPr/>
        </p:nvCxnSpPr>
        <p:spPr>
          <a:xfrm>
            <a:off x="287338" y="4887517"/>
            <a:ext cx="8064500" cy="11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491630"/>
            <a:ext cx="8064000" cy="1910370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Datumsplatzhalter 9">
            <a:extLst>
              <a:ext uri="{FF2B5EF4-FFF2-40B4-BE49-F238E27FC236}">
                <a16:creationId xmlns:a16="http://schemas.microsoft.com/office/drawing/2014/main" id="{3835CFA5-2F38-48C1-94E8-F438CDA6F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36E1B38-9017-4977-92EE-83D7CAFC2595}" type="datetime1">
              <a:rPr lang="de-DE" smtClean="0"/>
              <a:pPr>
                <a:defRPr/>
              </a:pPr>
              <a:t>09.05.2025</a:t>
            </a:fld>
            <a:r>
              <a:rPr lang="de-DE" dirty="0"/>
              <a:t>  |</a:t>
            </a:r>
          </a:p>
        </p:txBody>
      </p:sp>
      <p:sp>
        <p:nvSpPr>
          <p:cNvPr id="7" name="Foliennummernplatzhalter 10">
            <a:extLst>
              <a:ext uri="{FF2B5EF4-FFF2-40B4-BE49-F238E27FC236}">
                <a16:creationId xmlns:a16="http://schemas.microsoft.com/office/drawing/2014/main" id="{B51D5542-68B7-4EB2-BF53-849B66C9E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84AD66E-DBC4-4110-A508-5BD7C8686C2D}" type="slidenum">
              <a:rPr lang="de-DE" altLang="de-DE"/>
              <a:pPr/>
              <a:t>‹#›</a:t>
            </a:fld>
            <a:endParaRPr lang="de-DE" altLang="de-DE"/>
          </a:p>
        </p:txBody>
      </p:sp>
      <p:sp>
        <p:nvSpPr>
          <p:cNvPr id="8" name="Fußzeilenplatzhalter 11">
            <a:extLst>
              <a:ext uri="{FF2B5EF4-FFF2-40B4-BE49-F238E27FC236}">
                <a16:creationId xmlns:a16="http://schemas.microsoft.com/office/drawing/2014/main" id="{F5C52972-E74C-44DF-BF76-B0C844C0E3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© FH AACHEN  </a:t>
            </a:r>
            <a:endParaRPr lang="de-DE" b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F41238A-6332-4053-8B25-9E24FF35E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000" y="216000"/>
            <a:ext cx="541451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08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>
            <a:extLst>
              <a:ext uri="{FF2B5EF4-FFF2-40B4-BE49-F238E27FC236}">
                <a16:creationId xmlns:a16="http://schemas.microsoft.com/office/drawing/2014/main" id="{6C93DB25-A499-4F94-A21D-2C15566CD3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87338" y="464344"/>
            <a:ext cx="8064500" cy="54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Textplatzhalter 2">
            <a:extLst>
              <a:ext uri="{FF2B5EF4-FFF2-40B4-BE49-F238E27FC236}">
                <a16:creationId xmlns:a16="http://schemas.microsoft.com/office/drawing/2014/main" id="{7A71DAF2-A549-4433-92B1-4647EEC68F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87338" y="1168004"/>
            <a:ext cx="8064500" cy="361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857D32-0FED-439E-AACC-B57E679B64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7308851" y="4913710"/>
            <a:ext cx="792163" cy="916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de-DE"/>
              <a:t>02.03.2011  |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660A2C-53AF-4D4B-B87D-385A034AA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7338" y="4913710"/>
            <a:ext cx="5734050" cy="916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b="1" dirty="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de-DE"/>
              <a:t>© FH AACHEN</a:t>
            </a:r>
            <a:endParaRPr lang="de-DE" b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033937-BBB8-4C44-9C7C-A858B4D8D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45450" y="4913710"/>
            <a:ext cx="298450" cy="9167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latin typeface="Verdana" panose="020B0604030504040204" pitchFamily="34" charset="0"/>
              </a:defRPr>
            </a:lvl1pPr>
          </a:lstStyle>
          <a:p>
            <a:fld id="{D25CF629-4439-47B8-98BC-515B20B889E1}" type="slidenum">
              <a:rPr lang="de-DE" altLang="de-DE"/>
              <a:pPr/>
              <a:t>‹#›</a:t>
            </a:fld>
            <a:endParaRPr lang="de-DE" altLang="de-DE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4B28C4BA-394F-4931-B164-0E2BA2F38A26}"/>
              </a:ext>
            </a:extLst>
          </p:cNvPr>
          <p:cNvCxnSpPr/>
          <p:nvPr/>
        </p:nvCxnSpPr>
        <p:spPr>
          <a:xfrm>
            <a:off x="287338" y="4887517"/>
            <a:ext cx="8064500" cy="11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ts val="240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622300" indent="-355600" algn="l" rtl="0" eaLnBrk="1" fontAlgn="base" hangingPunct="1">
        <a:spcBef>
          <a:spcPct val="20000"/>
        </a:spcBef>
        <a:spcAft>
          <a:spcPct val="0"/>
        </a:spcAft>
        <a:buFont typeface="Verdana" panose="020B0604030504040204" pitchFamily="34" charset="0"/>
        <a:buChar char="&gt;"/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ts val="16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533400" indent="-2667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&gt;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.ac.uk/download/pdf/1145908.pdf" TargetMode="External"/><Relationship Id="rId2" Type="http://schemas.openxmlformats.org/officeDocument/2006/relationships/hyperlink" Target="https://www.ipa.fraunhofer.de/en/expertise/robot-and-assistive-systems/intralogistics-and-material-flow/cable-driven-parallel-robot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B4089417-841A-47AF-A4F4-7F6F29814272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274112" y="915565"/>
            <a:ext cx="8064500" cy="3105189"/>
          </a:xfrm>
        </p:spPr>
        <p:txBody>
          <a:bodyPr/>
          <a:lstStyle/>
          <a:p>
            <a:pPr eaLnBrk="1" hangingPunct="1"/>
            <a:r>
              <a:rPr lang="de-DE" altLang="de-DE" sz="3200" dirty="0" err="1">
                <a:solidFill>
                  <a:schemeClr val="accent1"/>
                </a:solidFill>
              </a:rPr>
              <a:t>Application</a:t>
            </a:r>
            <a:r>
              <a:rPr lang="de-DE" altLang="de-DE" sz="3200" dirty="0">
                <a:solidFill>
                  <a:schemeClr val="accent1"/>
                </a:solidFill>
              </a:rPr>
              <a:t> </a:t>
            </a:r>
            <a:r>
              <a:rPr lang="de-DE" altLang="de-DE" sz="3200" dirty="0" err="1">
                <a:solidFill>
                  <a:schemeClr val="accent1"/>
                </a:solidFill>
              </a:rPr>
              <a:t>of</a:t>
            </a:r>
            <a:r>
              <a:rPr lang="de-DE" altLang="de-DE" sz="3200" dirty="0">
                <a:solidFill>
                  <a:schemeClr val="accent1"/>
                </a:solidFill>
              </a:rPr>
              <a:t> Motion-Cueing </a:t>
            </a:r>
            <a:r>
              <a:rPr lang="de-DE" altLang="de-DE" sz="3200" dirty="0" err="1">
                <a:solidFill>
                  <a:schemeClr val="accent1"/>
                </a:solidFill>
              </a:rPr>
              <a:t>Algorithm</a:t>
            </a:r>
            <a:br>
              <a:rPr lang="de-DE" altLang="de-DE" sz="3200" dirty="0">
                <a:solidFill>
                  <a:schemeClr val="accent1"/>
                </a:solidFill>
              </a:rPr>
            </a:br>
            <a:r>
              <a:rPr lang="de-DE" altLang="de-DE" sz="3200" dirty="0">
                <a:solidFill>
                  <a:schemeClr val="accent1"/>
                </a:solidFill>
              </a:rPr>
              <a:t>on a Cable-Driven parallel </a:t>
            </a:r>
            <a:r>
              <a:rPr lang="de-DE" altLang="de-DE" sz="3200" dirty="0" err="1">
                <a:solidFill>
                  <a:schemeClr val="accent1"/>
                </a:solidFill>
              </a:rPr>
              <a:t>robot</a:t>
            </a:r>
            <a:br>
              <a:rPr lang="de-DE" altLang="de-DE" sz="3200" dirty="0"/>
            </a:br>
            <a:br>
              <a:rPr lang="de-DE" altLang="de-DE" sz="1800" dirty="0"/>
            </a:br>
            <a:br>
              <a:rPr lang="de-DE" altLang="de-DE" sz="1600" dirty="0"/>
            </a:br>
            <a:r>
              <a:rPr kumimoji="0" lang="de-DE" altLang="de-DE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j-ea"/>
                <a:cs typeface="+mj-cs"/>
              </a:rPr>
              <a:t>In </a:t>
            </a:r>
            <a:r>
              <a:rPr kumimoji="0" lang="de-DE" alt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j-ea"/>
                <a:cs typeface="+mj-cs"/>
              </a:rPr>
              <a:t>collaboration</a:t>
            </a:r>
            <a:r>
              <a:rPr kumimoji="0" lang="de-DE" altLang="de-DE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j-ea"/>
                <a:cs typeface="+mj-cs"/>
              </a:rPr>
              <a:t> </a:t>
            </a:r>
            <a:r>
              <a:rPr kumimoji="0" lang="de-DE" alt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j-ea"/>
                <a:cs typeface="+mj-cs"/>
              </a:rPr>
              <a:t>with</a:t>
            </a:r>
            <a:r>
              <a:rPr kumimoji="0" lang="de-DE" altLang="de-DE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j-ea"/>
                <a:cs typeface="+mj-cs"/>
              </a:rPr>
              <a:t>:</a:t>
            </a:r>
            <a:br>
              <a:rPr kumimoji="0" lang="de-DE" altLang="de-DE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j-ea"/>
                <a:cs typeface="+mj-cs"/>
              </a:rPr>
            </a:br>
            <a:r>
              <a:rPr kumimoji="0" lang="de-DE" altLang="de-DE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j-ea"/>
                <a:cs typeface="+mj-cs"/>
              </a:rPr>
              <a:t>Fraunhofer-Institut für Produktionstechnik und Automatisierung IPA</a:t>
            </a:r>
            <a:br>
              <a:rPr lang="de-DE" altLang="de-DE" sz="1400" dirty="0"/>
            </a:br>
            <a:br>
              <a:rPr lang="de-DE" altLang="de-DE" sz="2000" dirty="0"/>
            </a:br>
            <a:r>
              <a:rPr lang="de-DE" altLang="de-DE" sz="1200" i="1" dirty="0"/>
              <a:t>Under </a:t>
            </a:r>
            <a:r>
              <a:rPr lang="de-DE" altLang="de-DE" sz="1200" i="1" dirty="0" err="1"/>
              <a:t>the</a:t>
            </a:r>
            <a:r>
              <a:rPr lang="de-DE" altLang="de-DE" sz="1200" i="1" dirty="0"/>
              <a:t> </a:t>
            </a:r>
            <a:r>
              <a:rPr lang="de-DE" altLang="de-DE" sz="1200" i="1" dirty="0" err="1"/>
              <a:t>supervision</a:t>
            </a:r>
            <a:r>
              <a:rPr lang="de-DE" altLang="de-DE" sz="1200" i="1" dirty="0"/>
              <a:t> </a:t>
            </a:r>
            <a:r>
              <a:rPr lang="de-DE" altLang="de-DE" sz="1200" i="1" dirty="0" err="1"/>
              <a:t>of</a:t>
            </a:r>
            <a:r>
              <a:rPr lang="de-DE" altLang="de-DE" sz="1200" i="1" dirty="0"/>
              <a:t>:</a:t>
            </a:r>
            <a:br>
              <a:rPr lang="de-DE" altLang="de-DE" sz="1200" i="1" dirty="0"/>
            </a:br>
            <a:r>
              <a:rPr lang="de-DE" altLang="de-DE" sz="1200" b="1" i="1" dirty="0"/>
              <a:t>Prof. Dr. rer. nat. Felix </a:t>
            </a:r>
            <a:r>
              <a:rPr lang="de-DE" altLang="de-DE" sz="1200" b="1" i="1" dirty="0" err="1"/>
              <a:t>Hüning</a:t>
            </a:r>
            <a:r>
              <a:rPr lang="de-DE" altLang="de-DE" sz="1200" b="1" i="1" dirty="0"/>
              <a:t> </a:t>
            </a:r>
            <a:br>
              <a:rPr lang="de-DE" altLang="de-DE" sz="1200" b="1" i="1" dirty="0"/>
            </a:br>
            <a:r>
              <a:rPr lang="de-DE" altLang="de-DE" sz="1200" b="1" i="1" dirty="0" err="1"/>
              <a:t>Chrisitan</a:t>
            </a:r>
            <a:r>
              <a:rPr lang="de-DE" altLang="de-DE" sz="1200" b="1" i="1" dirty="0"/>
              <a:t> Michael Lehnertz, </a:t>
            </a:r>
            <a:r>
              <a:rPr lang="de-DE" altLang="de-DE" sz="1200" b="1" i="1" dirty="0" err="1"/>
              <a:t>M.Sc</a:t>
            </a:r>
            <a:br>
              <a:rPr lang="de-DE" altLang="de-DE" sz="1300" b="1" i="1" dirty="0"/>
            </a:br>
            <a:br>
              <a:rPr lang="de-DE" altLang="de-DE" sz="1300" b="1" i="1" dirty="0"/>
            </a:br>
            <a:br>
              <a:rPr lang="de-DE" altLang="de-DE" sz="1300" b="1" i="1" dirty="0"/>
            </a:br>
            <a:br>
              <a:rPr lang="de-DE" altLang="de-DE" sz="1400" i="1" dirty="0"/>
            </a:br>
            <a:br>
              <a:rPr lang="de-DE" altLang="de-DE" sz="3200" dirty="0"/>
            </a:br>
            <a:br>
              <a:rPr lang="de-DE" altLang="de-DE" sz="3200" dirty="0"/>
            </a:br>
            <a:br>
              <a:rPr lang="de-DE" altLang="de-DE" sz="3200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7171" name="Untertitel 2">
            <a:extLst>
              <a:ext uri="{FF2B5EF4-FFF2-40B4-BE49-F238E27FC236}">
                <a16:creationId xmlns:a16="http://schemas.microsoft.com/office/drawing/2014/main" id="{3CDA8244-633A-43D2-92DF-BC9733F8E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112" y="4230857"/>
            <a:ext cx="3780606" cy="547682"/>
          </a:xfrm>
        </p:spPr>
        <p:txBody>
          <a:bodyPr/>
          <a:lstStyle/>
          <a:p>
            <a:r>
              <a:rPr lang="de-DE" altLang="de-DE" sz="1200" b="1" i="1" dirty="0"/>
              <a:t>Aadithya Ramamurthy (3304090)</a:t>
            </a:r>
          </a:p>
          <a:p>
            <a:pPr eaLnBrk="1" hangingPunct="1"/>
            <a:r>
              <a:rPr lang="de-DE" altLang="de-DE" sz="1200" i="1" dirty="0"/>
              <a:t>09.05.2025</a:t>
            </a:r>
          </a:p>
        </p:txBody>
      </p:sp>
      <p:sp>
        <p:nvSpPr>
          <p:cNvPr id="7172" name="Foliennummernplatzhalter 5">
            <a:extLst>
              <a:ext uri="{FF2B5EF4-FFF2-40B4-BE49-F238E27FC236}">
                <a16:creationId xmlns:a16="http://schemas.microsoft.com/office/drawing/2014/main" id="{6AE4D895-8F0F-4396-B808-47D1DBF806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A0ADE22-86B6-4362-968E-2A4F7249E87A}" type="slidenum">
              <a:rPr lang="de-DE" altLang="de-DE">
                <a:latin typeface="Verdana" panose="020B0604030504040204" pitchFamily="34" charset="0"/>
              </a:rPr>
              <a:pPr eaLnBrk="1" hangingPunct="1"/>
              <a:t>1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7173" name="Fußzeilenplatzhalter 3">
            <a:extLst>
              <a:ext uri="{FF2B5EF4-FFF2-40B4-BE49-F238E27FC236}">
                <a16:creationId xmlns:a16="http://schemas.microsoft.com/office/drawing/2014/main" id="{BBEC18F2-679F-4CD9-BBA3-A2DC9910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87338" y="4913710"/>
            <a:ext cx="6588918" cy="916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Verdana" panose="020B0604030504040204" pitchFamily="34" charset="0"/>
              </a:rPr>
              <a:t>© FH AACHEN</a:t>
            </a:r>
            <a:r>
              <a:rPr lang="de-DE" altLang="de-DE" b="0" dirty="0">
                <a:latin typeface="Verdana" panose="020B0604030504040204" pitchFamily="34" charset="0"/>
              </a:rPr>
              <a:t>  |  FACHBEREICH MASCHINENBAU UND MECHATRONIK  |  AADITHYA RAMAMURTHY |  MASTERARBEIT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CC4AE4-5EF3-61B9-2362-85325B520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8" b="21293"/>
          <a:stretch/>
        </p:blipFill>
        <p:spPr bwMode="auto">
          <a:xfrm>
            <a:off x="7420847" y="4155926"/>
            <a:ext cx="1677397" cy="54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0B0B-15A9-F823-5475-A79D1B19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BC754-9A20-0D57-3FC0-C0B0F742C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IN" dirty="0"/>
              <a:t>METHODOLOGY AND IMPLEMENTATION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33FC5-DB8A-44F0-7230-591468AEA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793FC9-C905-46F9-A8A6-96C7D4E4B6C0}" type="datetime1">
              <a:rPr lang="de-DE" smtClean="0"/>
              <a:pPr>
                <a:defRPr/>
              </a:pPr>
              <a:t>09.05.2025</a:t>
            </a:fld>
            <a:r>
              <a:rPr lang="de-DE"/>
              <a:t>  |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56C82-08FA-BD9E-2BBC-B83019756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E09560-A83A-4DD4-AFA0-4944E42D390E}" type="slidenum">
              <a:rPr lang="de-DE" altLang="de-DE" smtClean="0"/>
              <a:pPr/>
              <a:t>10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3F18E-6030-0ADF-AACE-990AB749B2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9547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6A1C9-5070-6E3E-3760-121CB8799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A31DD87F-0FCB-D6C8-2065-5D43BDE0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METHODOLOGY AND IMPLEMENTATION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Setting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up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CWA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237A1400-F85C-11C8-0A2C-A46CE92B0E9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 dirty="0">
                <a:latin typeface="Verdana" panose="020B0604030504040204" pitchFamily="34" charset="0"/>
              </a:rPr>
              <a:t>  |</a:t>
            </a: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033FFCB1-5786-3AFE-1B39-225FCBA5E8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>
                <a:latin typeface="Verdana" panose="020B0604030504040204" pitchFamily="34" charset="0"/>
              </a:rPr>
              <a:pPr eaLnBrk="1" hangingPunct="1"/>
              <a:t>11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A2005DD5-7798-DE60-6769-E46FED342B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09C0D-4060-A2BD-A8D6-0E4A7AB72DB2}"/>
              </a:ext>
            </a:extLst>
          </p:cNvPr>
          <p:cNvSpPr txBox="1"/>
          <p:nvPr/>
        </p:nvSpPr>
        <p:spPr>
          <a:xfrm>
            <a:off x="271498" y="1131590"/>
            <a:ext cx="7829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CF7EC-6FD7-4599-4B75-14F10A6CBD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" t="2273" r="2718" b="2227"/>
          <a:stretch/>
        </p:blipFill>
        <p:spPr bwMode="auto">
          <a:xfrm>
            <a:off x="4788024" y="1131590"/>
            <a:ext cx="3845788" cy="33878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8843BB-A58F-6CD5-46EB-030176C4256C}"/>
              </a:ext>
            </a:extLst>
          </p:cNvPr>
          <p:cNvSpPr txBox="1"/>
          <p:nvPr/>
        </p:nvSpPr>
        <p:spPr>
          <a:xfrm>
            <a:off x="5255525" y="4512154"/>
            <a:ext cx="27878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Fig 7: Flowchart of manually tuned CWA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878508-12A3-7E49-CBC2-1AF588C52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999" y="1275606"/>
            <a:ext cx="4428017" cy="3508794"/>
          </a:xfrm>
        </p:spPr>
        <p:txBody>
          <a:bodyPr/>
          <a:lstStyle/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CWA: First implemented with manually tuned parameters.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Motion data → </a:t>
            </a:r>
            <a:r>
              <a:rPr lang="en-US" sz="1400" dirty="0" err="1">
                <a:latin typeface="+mj-lt"/>
              </a:rPr>
              <a:t>FlightGear</a:t>
            </a:r>
            <a:r>
              <a:rPr lang="en-US" sz="1400" dirty="0">
                <a:latin typeface="+mj-lt"/>
              </a:rPr>
              <a:t>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CWA processes inputs → Generates 6-DOF pose trajectories.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Force feasibility → Computing cable forces 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Iterative modification of parameters.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212130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E4F34-FA50-36A0-9CA8-78904CE1E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990AD3AE-0012-B58D-C0CC-419D687C2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METHODOLOGY AND IMPLEMENTATION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Setting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up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CWA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CF712F60-A76F-DAF3-C801-9942EA029C6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7A90FCD7-9C81-35CF-A14A-83B78ED762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12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0A582926-7116-9596-A67E-FD724E55E1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97210-5731-FD2B-50BF-44F82FB9CA8F}"/>
              </a:ext>
            </a:extLst>
          </p:cNvPr>
          <p:cNvSpPr txBox="1"/>
          <p:nvPr/>
        </p:nvSpPr>
        <p:spPr>
          <a:xfrm>
            <a:off x="271498" y="1131590"/>
            <a:ext cx="3076366" cy="222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Implemented in Python.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Input → CSV dataset.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Based on the Reid-Nahon (UTIAS)[7]  implementation.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Butterworth filters → Minimal distortion.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Output → Pose commands for the </a:t>
            </a:r>
            <a:r>
              <a:rPr lang="en-US" sz="1400" dirty="0" err="1">
                <a:latin typeface="+mj-lt"/>
              </a:rPr>
              <a:t>IPAnema</a:t>
            </a:r>
            <a:r>
              <a:rPr lang="en-US" sz="1400" dirty="0">
                <a:latin typeface="+mj-lt"/>
              </a:rPr>
              <a:t> 3 platform.</a:t>
            </a:r>
            <a:endParaRPr lang="en-IN" sz="14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B7353-A7D2-3036-9783-9231A6D9E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1156728"/>
            <a:ext cx="4824537" cy="338095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793595-9855-B005-89E5-6A0958F7E1B1}"/>
              </a:ext>
            </a:extLst>
          </p:cNvPr>
          <p:cNvSpPr txBox="1"/>
          <p:nvPr/>
        </p:nvSpPr>
        <p:spPr>
          <a:xfrm>
            <a:off x="4304888" y="4527425"/>
            <a:ext cx="33425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Fig 8: CWA implementation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909582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86CE3-53BF-4357-D22A-074422DE0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767D9CBB-2CCC-1359-D28C-8AF7426B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METHODOLOGY AND IMPLEMENTATION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Setting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up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CWA – Translational Channel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4C070C75-BD34-C02A-1EE8-7448A7044C3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E00022CA-48B1-54D0-2F4F-B718008AFD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13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8CE26F1C-F16F-D8EE-07A1-EC1BEB0366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E5441-3EBA-4C80-2582-1D36B9E0F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576109"/>
            <a:ext cx="6690602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44846F-6670-1A7E-28F7-3CB335633FA1}"/>
              </a:ext>
            </a:extLst>
          </p:cNvPr>
          <p:cNvSpPr txBox="1"/>
          <p:nvPr/>
        </p:nvSpPr>
        <p:spPr>
          <a:xfrm>
            <a:off x="1504642" y="415131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Figure </a:t>
            </a:r>
            <a:r>
              <a:rPr lang="en-IN" sz="1000" dirty="0">
                <a:solidFill>
                  <a:srgbClr val="000000"/>
                </a:solidFill>
                <a:latin typeface="+mj-lt"/>
                <a:ea typeface="Frutiger LT Com 45 Light"/>
                <a:cs typeface="Frutiger LT Com 45 Light"/>
              </a:rPr>
              <a:t>9</a:t>
            </a: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:</a:t>
            </a: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 Translational Channel Implementation block diagram</a:t>
            </a: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 </a:t>
            </a:r>
            <a:endParaRPr lang="en-IN" sz="9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D07C3-F837-A0A0-A4AA-15E7C79CA42C}"/>
              </a:ext>
            </a:extLst>
          </p:cNvPr>
          <p:cNvSpPr txBox="1"/>
          <p:nvPr/>
        </p:nvSpPr>
        <p:spPr>
          <a:xfrm>
            <a:off x="271498" y="1131590"/>
            <a:ext cx="8260942" cy="1897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Input: Translational acceleration.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Scaling factor (0–1): Prevents excessive force outputs.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+mj-lt"/>
              </a:rPr>
              <a:t>Filtering Stages: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IN" sz="1400" dirty="0">
                <a:latin typeface="+mj-lt"/>
              </a:rPr>
              <a:t>First-order HP filter</a:t>
            </a:r>
            <a:r>
              <a:rPr lang="en-US" sz="1400" dirty="0">
                <a:latin typeface="+mj-lt"/>
              </a:rPr>
              <a:t>: </a:t>
            </a:r>
            <a:r>
              <a:rPr lang="en-IN" sz="1400" dirty="0">
                <a:latin typeface="+mj-lt"/>
              </a:rPr>
              <a:t>Removes sharp and sustained translational accelerations.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IN" sz="1400" dirty="0">
                <a:latin typeface="+mj-lt"/>
              </a:rPr>
              <a:t>Second-order HP filter</a:t>
            </a:r>
            <a:r>
              <a:rPr lang="en-US" sz="1400" dirty="0">
                <a:latin typeface="+mj-lt"/>
              </a:rPr>
              <a:t>:</a:t>
            </a:r>
            <a:r>
              <a:rPr lang="en-IN" sz="1400" dirty="0">
                <a:latin typeface="+mj-lt"/>
              </a:rPr>
              <a:t> Adjustable damping for translational washout.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+mj-lt"/>
              </a:rPr>
              <a:t>Double integration </a:t>
            </a:r>
            <a:r>
              <a:rPr lang="en-US" sz="1400" dirty="0">
                <a:latin typeface="+mj-lt"/>
              </a:rPr>
              <a:t>→ </a:t>
            </a:r>
            <a:r>
              <a:rPr lang="en-IN" sz="1400" dirty="0">
                <a:latin typeface="+mj-lt"/>
              </a:rPr>
              <a:t>Translational pose.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A7F42A9-8221-63D2-363D-1328589E58AF}"/>
              </a:ext>
            </a:extLst>
          </p:cNvPr>
          <p:cNvSpPr/>
          <p:nvPr/>
        </p:nvSpPr>
        <p:spPr>
          <a:xfrm>
            <a:off x="7829426" y="3029545"/>
            <a:ext cx="216024" cy="288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3ED86098-E585-896F-8F5C-61006B27974C}"/>
              </a:ext>
            </a:extLst>
          </p:cNvPr>
          <p:cNvCxnSpPr>
            <a:cxnSpLocks/>
            <a:stCxn id="4" idx="4"/>
          </p:cNvCxnSpPr>
          <p:nvPr/>
        </p:nvCxnSpPr>
        <p:spPr>
          <a:xfrm rot="16200000" flipH="1">
            <a:off x="7818071" y="3436944"/>
            <a:ext cx="833739" cy="59500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-Shape 17">
            <a:extLst>
              <a:ext uri="{FF2B5EF4-FFF2-40B4-BE49-F238E27FC236}">
                <a16:creationId xmlns:a16="http://schemas.microsoft.com/office/drawing/2014/main" id="{1665C087-73F0-FB24-D6B5-C419112281A5}"/>
              </a:ext>
            </a:extLst>
          </p:cNvPr>
          <p:cNvSpPr/>
          <p:nvPr/>
        </p:nvSpPr>
        <p:spPr>
          <a:xfrm>
            <a:off x="7596336" y="3317575"/>
            <a:ext cx="755502" cy="762587"/>
          </a:xfrm>
          <a:prstGeom prst="corner">
            <a:avLst>
              <a:gd name="adj1" fmla="val 31995"/>
              <a:gd name="adj2" fmla="val 28994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23DAD00-552D-0E07-8985-2600E84185A6}"/>
              </a:ext>
            </a:extLst>
          </p:cNvPr>
          <p:cNvSpPr/>
          <p:nvPr/>
        </p:nvSpPr>
        <p:spPr>
          <a:xfrm>
            <a:off x="7524328" y="4299942"/>
            <a:ext cx="1152128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66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D62A9-832F-C1A8-C00A-8E2F3C433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15F08EFD-3E6E-A68C-0205-5F05397D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METHODOLOGY AND IMPLEMENTATION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Setting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up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CWA –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Rotational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Channel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EEA45604-355C-61CA-AFCE-809B30A842F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41B7D35F-B797-B2E8-EAAD-581016929E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14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F80CCB07-2BB3-0452-F7C6-318766BEA3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E855C-61C8-B5D9-34A4-C34D9CF74BDE}"/>
              </a:ext>
            </a:extLst>
          </p:cNvPr>
          <p:cNvSpPr txBox="1"/>
          <p:nvPr/>
        </p:nvSpPr>
        <p:spPr>
          <a:xfrm>
            <a:off x="1488175" y="442638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Figure </a:t>
            </a:r>
            <a:r>
              <a:rPr lang="en-IN" sz="1000" dirty="0">
                <a:solidFill>
                  <a:srgbClr val="000000"/>
                </a:solidFill>
                <a:latin typeface="+mj-lt"/>
                <a:ea typeface="Frutiger LT Com 45 Light"/>
                <a:cs typeface="Frutiger LT Com 45 Light"/>
              </a:rPr>
              <a:t>10</a:t>
            </a: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:</a:t>
            </a: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 Rotational Channel Implementation block diagram</a:t>
            </a: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 </a:t>
            </a:r>
            <a:endParaRPr lang="en-IN" sz="9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1C28C1-6FE2-E0FD-E507-4285DD060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8" y="3069296"/>
            <a:ext cx="7005355" cy="13173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B8878-9D3F-765D-204E-988FCFC0E11B}"/>
              </a:ext>
            </a:extLst>
          </p:cNvPr>
          <p:cNvSpPr txBox="1"/>
          <p:nvPr/>
        </p:nvSpPr>
        <p:spPr>
          <a:xfrm>
            <a:off x="271498" y="1131590"/>
            <a:ext cx="8260942" cy="1897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Input: Rotational rate.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Scaling factor (0–1): Reduces rotational intensity.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+mj-lt"/>
              </a:rPr>
              <a:t>Filtering Stages: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IN" sz="1400" dirty="0">
                <a:latin typeface="+mj-lt"/>
              </a:rPr>
              <a:t>First-order HP filter:</a:t>
            </a:r>
            <a:r>
              <a:rPr lang="en-US" sz="1400" dirty="0">
                <a:latin typeface="+mj-lt"/>
              </a:rPr>
              <a:t> Removes sharp and sustained rotational rates.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IN" sz="1400" dirty="0">
                <a:latin typeface="+mj-lt"/>
              </a:rPr>
              <a:t>Second-order HP filter: Adjustable damping for rotational washout.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Single integration to compute angular displacements → Rotational pose.</a:t>
            </a:r>
            <a:endParaRPr lang="en-IN" sz="1400" dirty="0">
              <a:latin typeface="+mj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8CC682-CF43-96B4-3103-D5E6CFAB12A2}"/>
              </a:ext>
            </a:extLst>
          </p:cNvPr>
          <p:cNvSpPr/>
          <p:nvPr/>
        </p:nvSpPr>
        <p:spPr>
          <a:xfrm rot="19941674">
            <a:off x="7659833" y="3191729"/>
            <a:ext cx="216024" cy="288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B1D09EE1-232D-3664-54C1-BA16AF4F651D}"/>
              </a:ext>
            </a:extLst>
          </p:cNvPr>
          <p:cNvCxnSpPr>
            <a:cxnSpLocks/>
          </p:cNvCxnSpPr>
          <p:nvPr/>
        </p:nvCxnSpPr>
        <p:spPr>
          <a:xfrm rot="14541674" flipH="1">
            <a:off x="7843258" y="3462131"/>
            <a:ext cx="850172" cy="52819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-Shape 5">
            <a:extLst>
              <a:ext uri="{FF2B5EF4-FFF2-40B4-BE49-F238E27FC236}">
                <a16:creationId xmlns:a16="http://schemas.microsoft.com/office/drawing/2014/main" id="{32B3D696-0C7B-6974-5863-DC2FFD2EB981}"/>
              </a:ext>
            </a:extLst>
          </p:cNvPr>
          <p:cNvSpPr/>
          <p:nvPr/>
        </p:nvSpPr>
        <p:spPr>
          <a:xfrm rot="19941674">
            <a:off x="7667698" y="3406994"/>
            <a:ext cx="755502" cy="762587"/>
          </a:xfrm>
          <a:prstGeom prst="corner">
            <a:avLst>
              <a:gd name="adj1" fmla="val 31995"/>
              <a:gd name="adj2" fmla="val 28994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462D3C83-A3DA-0006-EDB1-C0F963322598}"/>
              </a:ext>
            </a:extLst>
          </p:cNvPr>
          <p:cNvSpPr/>
          <p:nvPr/>
        </p:nvSpPr>
        <p:spPr>
          <a:xfrm>
            <a:off x="7605349" y="4366921"/>
            <a:ext cx="576064" cy="246221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82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8EC9A-951D-B629-E489-AEC6D7A11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B3A8C1A8-7C34-0872-B256-0732C5D1D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METHODOLOGY AND IMPLEMENTATION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Setting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up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CWA – Tilt-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Coordination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channel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1C1AE501-D047-FD04-2204-F0A8D41B012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D7D1860A-E451-F2D4-3224-CECCCC9E3E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15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A2903B97-2A74-D6B6-7AA8-55531F9695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A0F90-8F6C-BD50-1285-B510F5E63A59}"/>
              </a:ext>
            </a:extLst>
          </p:cNvPr>
          <p:cNvSpPr txBox="1"/>
          <p:nvPr/>
        </p:nvSpPr>
        <p:spPr>
          <a:xfrm>
            <a:off x="1043608" y="456298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Figure </a:t>
            </a:r>
            <a:r>
              <a:rPr lang="en-IN" sz="1000" dirty="0">
                <a:solidFill>
                  <a:srgbClr val="000000"/>
                </a:solidFill>
                <a:latin typeface="+mj-lt"/>
                <a:ea typeface="Frutiger LT Com 45 Light"/>
                <a:cs typeface="Frutiger LT Com 45 Light"/>
              </a:rPr>
              <a:t>11</a:t>
            </a: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:</a:t>
            </a: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 Tilt-Coordination Channel Implementation block diagram</a:t>
            </a: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 </a:t>
            </a:r>
            <a:endParaRPr lang="en-IN" sz="9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FDCC6-3E8A-11F4-413B-87156F3A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939902"/>
            <a:ext cx="6389774" cy="5185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337126-7134-0748-AB78-5B9CAC0D7967}"/>
              </a:ext>
            </a:extLst>
          </p:cNvPr>
          <p:cNvSpPr txBox="1"/>
          <p:nvPr/>
        </p:nvSpPr>
        <p:spPr>
          <a:xfrm>
            <a:off x="271498" y="1131590"/>
            <a:ext cx="8260942" cy="253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Simulates low-frequency (LF) translational accelerations using gravity-induced tilt.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Input: Translational acceleration data (only X and Y axes).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Scaling factor (0–1).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Division by ‘g’.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+mj-lt"/>
              </a:rPr>
              <a:t>First-order Low-Pass (LP) filter: </a:t>
            </a:r>
            <a:r>
              <a:rPr lang="en-US" sz="1400" dirty="0">
                <a:latin typeface="+mj-lt"/>
              </a:rPr>
              <a:t>Same as HP Cut off from translational channel.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Rate limiter (0.00524 rad/s² or 3°/s)</a:t>
            </a:r>
            <a:endParaRPr lang="en-IN" sz="1400" dirty="0">
              <a:latin typeface="+mj-lt"/>
            </a:endParaRP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Arcsine function →  Tilt angles (roll/pitch).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Radians to Degrees → Rotational channel.</a:t>
            </a:r>
            <a:endParaRPr lang="en-IN" sz="1400" dirty="0">
              <a:latin typeface="+mj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09F29A-7622-4389-8245-5CC7BA0CBA71}"/>
              </a:ext>
            </a:extLst>
          </p:cNvPr>
          <p:cNvSpPr/>
          <p:nvPr/>
        </p:nvSpPr>
        <p:spPr>
          <a:xfrm rot="20885791">
            <a:off x="7785324" y="3071060"/>
            <a:ext cx="216024" cy="288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E6343F13-1C9F-1610-E4BE-B085EFEC4992}"/>
              </a:ext>
            </a:extLst>
          </p:cNvPr>
          <p:cNvCxnSpPr>
            <a:cxnSpLocks/>
          </p:cNvCxnSpPr>
          <p:nvPr/>
        </p:nvCxnSpPr>
        <p:spPr>
          <a:xfrm rot="15485791" flipH="1">
            <a:off x="7843258" y="3462131"/>
            <a:ext cx="850172" cy="52819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-Shape 5">
            <a:extLst>
              <a:ext uri="{FF2B5EF4-FFF2-40B4-BE49-F238E27FC236}">
                <a16:creationId xmlns:a16="http://schemas.microsoft.com/office/drawing/2014/main" id="{76F768A4-B78A-B906-E846-AC006922BBA2}"/>
              </a:ext>
            </a:extLst>
          </p:cNvPr>
          <p:cNvSpPr/>
          <p:nvPr/>
        </p:nvSpPr>
        <p:spPr>
          <a:xfrm rot="20885791">
            <a:off x="7667698" y="3406994"/>
            <a:ext cx="755502" cy="762587"/>
          </a:xfrm>
          <a:prstGeom prst="corner">
            <a:avLst>
              <a:gd name="adj1" fmla="val 31995"/>
              <a:gd name="adj2" fmla="val 28994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B45A76-7B8B-DD98-8CC9-A8C94D23B2FE}"/>
              </a:ext>
            </a:extLst>
          </p:cNvPr>
          <p:cNvCxnSpPr/>
          <p:nvPr/>
        </p:nvCxnSpPr>
        <p:spPr>
          <a:xfrm>
            <a:off x="7754077" y="4248148"/>
            <a:ext cx="0" cy="420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EAF116-2CAC-C932-3DC1-6F9A1640E762}"/>
              </a:ext>
            </a:extLst>
          </p:cNvPr>
          <p:cNvSpPr txBox="1"/>
          <p:nvPr/>
        </p:nvSpPr>
        <p:spPr>
          <a:xfrm>
            <a:off x="7621425" y="4595972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latin typeface="+mj-lt"/>
              </a:rPr>
              <a:t>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55C675-9257-146B-576D-2D40CD2DE313}"/>
              </a:ext>
            </a:extLst>
          </p:cNvPr>
          <p:cNvCxnSpPr>
            <a:cxnSpLocks/>
          </p:cNvCxnSpPr>
          <p:nvPr/>
        </p:nvCxnSpPr>
        <p:spPr>
          <a:xfrm flipV="1">
            <a:off x="7757941" y="2858546"/>
            <a:ext cx="588" cy="610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A929EB-6038-8FDC-D031-2A96D99D39F0}"/>
              </a:ext>
            </a:extLst>
          </p:cNvPr>
          <p:cNvCxnSpPr>
            <a:cxnSpLocks/>
          </p:cNvCxnSpPr>
          <p:nvPr/>
        </p:nvCxnSpPr>
        <p:spPr>
          <a:xfrm flipH="1" flipV="1">
            <a:off x="7650379" y="2845827"/>
            <a:ext cx="107171" cy="61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0EE4D0E0-59DB-0AC6-0725-665E3170E983}"/>
              </a:ext>
            </a:extLst>
          </p:cNvPr>
          <p:cNvSpPr/>
          <p:nvPr/>
        </p:nvSpPr>
        <p:spPr>
          <a:xfrm rot="718341" flipH="1">
            <a:off x="7665712" y="3151813"/>
            <a:ext cx="151610" cy="162372"/>
          </a:xfrm>
          <a:prstGeom prst="arc">
            <a:avLst>
              <a:gd name="adj1" fmla="val 16200000"/>
              <a:gd name="adj2" fmla="val 1844803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5A9E6D-955A-69C7-1C30-88811603CADB}"/>
              </a:ext>
            </a:extLst>
          </p:cNvPr>
          <p:cNvSpPr txBox="1"/>
          <p:nvPr/>
        </p:nvSpPr>
        <p:spPr>
          <a:xfrm>
            <a:off x="7566747" y="2675799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00" i="0" dirty="0">
                <a:effectLst/>
                <a:latin typeface="+mj-lt"/>
              </a:rPr>
              <a:t>θ</a:t>
            </a:r>
            <a:endParaRPr lang="en-IN" sz="1000" dirty="0">
              <a:latin typeface="+mj-lt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A3C7DF-3495-1BD8-5EED-FDFFE4173586}"/>
              </a:ext>
            </a:extLst>
          </p:cNvPr>
          <p:cNvCxnSpPr>
            <a:cxnSpLocks/>
          </p:cNvCxnSpPr>
          <p:nvPr/>
        </p:nvCxnSpPr>
        <p:spPr>
          <a:xfrm flipH="1">
            <a:off x="7227582" y="4256946"/>
            <a:ext cx="526251" cy="107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53394E-FFB0-DB62-112F-300B6F1505B8}"/>
              </a:ext>
            </a:extLst>
          </p:cNvPr>
          <p:cNvCxnSpPr>
            <a:cxnSpLocks/>
          </p:cNvCxnSpPr>
          <p:nvPr/>
        </p:nvCxnSpPr>
        <p:spPr>
          <a:xfrm>
            <a:off x="7756755" y="4250484"/>
            <a:ext cx="90502" cy="431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A92691B-D672-66E8-E051-CA49747354A1}"/>
              </a:ext>
            </a:extLst>
          </p:cNvPr>
          <p:cNvSpPr txBox="1"/>
          <p:nvPr/>
        </p:nvSpPr>
        <p:spPr>
          <a:xfrm>
            <a:off x="6776532" y="4254419"/>
            <a:ext cx="79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>
                <a:solidFill>
                  <a:schemeClr val="accent1"/>
                </a:solidFill>
                <a:latin typeface="+mj-lt"/>
              </a:rPr>
              <a:t>gSin</a:t>
            </a:r>
            <a:r>
              <a:rPr lang="el-GR" sz="1000" i="0" dirty="0">
                <a:solidFill>
                  <a:schemeClr val="accent1"/>
                </a:solidFill>
                <a:effectLst/>
                <a:latin typeface="+mj-lt"/>
              </a:rPr>
              <a:t>θ</a:t>
            </a:r>
            <a:endParaRPr lang="en-IN" sz="1000" dirty="0">
              <a:solidFill>
                <a:schemeClr val="accent1"/>
              </a:solidFill>
              <a:latin typeface="+mj-lt"/>
            </a:endParaRPr>
          </a:p>
          <a:p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2FC35E-A64B-D6CB-A821-9CF2A1A3F2C3}"/>
              </a:ext>
            </a:extLst>
          </p:cNvPr>
          <p:cNvSpPr txBox="1"/>
          <p:nvPr/>
        </p:nvSpPr>
        <p:spPr>
          <a:xfrm>
            <a:off x="7760584" y="4549056"/>
            <a:ext cx="79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>
                <a:solidFill>
                  <a:schemeClr val="accent1"/>
                </a:solidFill>
                <a:latin typeface="+mj-lt"/>
              </a:rPr>
              <a:t>gCos</a:t>
            </a:r>
            <a:r>
              <a:rPr lang="el-GR" sz="1000" i="0" dirty="0">
                <a:solidFill>
                  <a:schemeClr val="accent1"/>
                </a:solidFill>
                <a:effectLst/>
                <a:latin typeface="+mj-lt"/>
              </a:rPr>
              <a:t>θ</a:t>
            </a:r>
            <a:endParaRPr lang="en-IN" sz="1000" dirty="0">
              <a:solidFill>
                <a:schemeClr val="accent1"/>
              </a:solidFill>
              <a:latin typeface="+mj-lt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802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F0FA7-4904-09AA-6BE2-3EFE7D91C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5221CF32-F3A3-D679-1925-F17C3264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METHODOLOGY AND IMPLEMENTATION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en-US" sz="2000" dirty="0">
                <a:solidFill>
                  <a:srgbClr val="00B1AC"/>
                </a:solidFill>
                <a:latin typeface="+mj-lt"/>
              </a:rPr>
              <a:t>Force Feasibility with CWA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06ACAD3F-37CC-9708-CEF7-00501157D13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0C30CCCE-8BBF-2E6F-DD69-44D120F6B0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16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F1AB3AE6-7ABE-9B87-7DF2-758DB4D793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740E70-78B9-ACF6-680C-573C99947D9F}"/>
              </a:ext>
            </a:extLst>
          </p:cNvPr>
          <p:cNvSpPr txBox="1"/>
          <p:nvPr/>
        </p:nvSpPr>
        <p:spPr>
          <a:xfrm>
            <a:off x="271498" y="1131590"/>
            <a:ext cx="826094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j-lt"/>
              </a:rPr>
              <a:t>WiPy</a:t>
            </a:r>
            <a:r>
              <a:rPr lang="en-US" sz="1400" dirty="0">
                <a:latin typeface="+mj-lt"/>
              </a:rPr>
              <a:t>: Python wrapper for </a:t>
            </a:r>
            <a:r>
              <a:rPr lang="en-US" sz="1400" dirty="0" err="1">
                <a:latin typeface="+mj-lt"/>
              </a:rPr>
              <a:t>WireLib</a:t>
            </a:r>
            <a:r>
              <a:rPr lang="en-US" sz="1400" dirty="0">
                <a:latin typeface="+mj-lt"/>
              </a:rPr>
              <a:t> 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CDPR geometry &amp; kinematics.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Workspace calculation using cable force distribution.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j-lt"/>
              </a:rPr>
              <a:t>IPAnema</a:t>
            </a:r>
            <a:r>
              <a:rPr lang="en-US" sz="1400" dirty="0">
                <a:latin typeface="+mj-lt"/>
              </a:rPr>
              <a:t> 3: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8 cables 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6 DOF 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Force Limits: 100 N – 3000 N 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CWA pose </a:t>
            </a:r>
            <a:r>
              <a:rPr lang="en-IN" sz="1400" dirty="0">
                <a:latin typeface="+mj-lt"/>
              </a:rPr>
              <a:t>→</a:t>
            </a:r>
            <a:r>
              <a:rPr lang="en-US" sz="1400" dirty="0">
                <a:latin typeface="+mj-lt"/>
              </a:rPr>
              <a:t> checked for force feasibility.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IN" sz="1400" dirty="0">
                <a:latin typeface="+mj-lt"/>
              </a:rPr>
              <a:t>Feasible → cable forces returned</a:t>
            </a:r>
            <a:endParaRPr lang="en-US" sz="1400" dirty="0">
              <a:latin typeface="+mj-lt"/>
            </a:endParaRP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IN" sz="1400" dirty="0">
                <a:latin typeface="+mj-lt"/>
              </a:rPr>
              <a:t>Infeasible → marked invalid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Results </a:t>
            </a:r>
            <a:r>
              <a:rPr lang="en-IN" sz="1400" dirty="0">
                <a:latin typeface="+mj-lt"/>
              </a:rPr>
              <a:t>→ </a:t>
            </a:r>
            <a:r>
              <a:rPr lang="en-US" sz="1400" dirty="0">
                <a:latin typeface="+mj-lt"/>
              </a:rPr>
              <a:t>CSV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1505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5C3C2-D77E-DF94-61A0-C4DC2CF17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EA7E8719-C2B4-38F5-DF7A-4AB85D70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METHODOLOGY AND IMPLEMENTATION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 err="1">
                <a:solidFill>
                  <a:srgbClr val="00B1AC"/>
                </a:solidFill>
                <a:latin typeface="+mj-lt"/>
              </a:rPr>
              <a:t>Cost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function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optimisation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D06075CF-01D5-B4BD-AD1B-A268AC22E61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 dirty="0">
                <a:latin typeface="Verdana" panose="020B0604030504040204" pitchFamily="34" charset="0"/>
              </a:rPr>
              <a:t>  |</a:t>
            </a: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8A890E44-C952-D589-01E7-1B968D5738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>
                <a:latin typeface="Verdana" panose="020B0604030504040204" pitchFamily="34" charset="0"/>
              </a:rPr>
              <a:pPr eaLnBrk="1" hangingPunct="1"/>
              <a:t>17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AD77184E-4268-F7BB-E5A0-347709B176F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08210-6647-D1F1-4969-18A4C6B7A649}"/>
              </a:ext>
            </a:extLst>
          </p:cNvPr>
          <p:cNvSpPr txBox="1"/>
          <p:nvPr/>
        </p:nvSpPr>
        <p:spPr>
          <a:xfrm>
            <a:off x="271498" y="1131590"/>
            <a:ext cx="5164598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j-lt"/>
              </a:rPr>
              <a:t>Optimisation</a:t>
            </a:r>
            <a:r>
              <a:rPr lang="en-US" sz="1400" dirty="0">
                <a:latin typeface="+mj-lt"/>
              </a:rPr>
              <a:t> </a:t>
            </a:r>
            <a:r>
              <a:rPr lang="en-IN" sz="1400" dirty="0">
                <a:latin typeface="+mj-lt"/>
              </a:rPr>
              <a:t>→</a:t>
            </a:r>
            <a:r>
              <a:rPr lang="en-US" sz="1400" dirty="0">
                <a:latin typeface="+mj-lt"/>
              </a:rPr>
              <a:t> Damping factors (Translational)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Cost function </a:t>
            </a:r>
            <a:r>
              <a:rPr lang="en-IN" sz="1400" dirty="0">
                <a:latin typeface="+mj-lt"/>
              </a:rPr>
              <a:t>→</a:t>
            </a:r>
            <a:r>
              <a:rPr lang="en-US" sz="1400" dirty="0">
                <a:latin typeface="+mj-lt"/>
              </a:rPr>
              <a:t> Manually tuned CWA.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Set parameter bounds.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+mj-lt"/>
              </a:rPr>
              <a:t>Calculate cost</a:t>
            </a:r>
            <a:r>
              <a:rPr lang="en-US" sz="1400" dirty="0">
                <a:latin typeface="+mj-lt"/>
              </a:rPr>
              <a:t>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Iterative process: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Check force feasibility.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Not feasible</a:t>
            </a:r>
            <a:r>
              <a:rPr lang="en-IN" sz="1400" dirty="0">
                <a:latin typeface="+mj-lt"/>
              </a:rPr>
              <a:t> →</a:t>
            </a:r>
            <a:r>
              <a:rPr lang="en-US" sz="1400" dirty="0">
                <a:latin typeface="+mj-lt"/>
              </a:rPr>
              <a:t> retain previous parameters.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Feasible</a:t>
            </a:r>
            <a:r>
              <a:rPr lang="en-IN" sz="1400" dirty="0">
                <a:latin typeface="+mj-lt"/>
              </a:rPr>
              <a:t> →</a:t>
            </a:r>
            <a:r>
              <a:rPr lang="en-US" sz="1400" dirty="0">
                <a:latin typeface="+mj-lt"/>
              </a:rPr>
              <a:t> proceed to </a:t>
            </a:r>
            <a:r>
              <a:rPr lang="en-US" sz="1400" dirty="0" err="1">
                <a:latin typeface="+mj-lt"/>
              </a:rPr>
              <a:t>optimisation</a:t>
            </a:r>
            <a:r>
              <a:rPr lang="en-US" sz="1400" dirty="0">
                <a:latin typeface="+mj-lt"/>
              </a:rPr>
              <a:t> step.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Cost </a:t>
            </a:r>
            <a:r>
              <a:rPr lang="en-US" sz="1400" dirty="0" err="1">
                <a:latin typeface="+mj-lt"/>
              </a:rPr>
              <a:t>optimisation</a:t>
            </a:r>
            <a:endParaRPr lang="en-US" sz="1400" dirty="0">
              <a:latin typeface="+mj-lt"/>
            </a:endParaRP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Cost </a:t>
            </a:r>
            <a:r>
              <a:rPr lang="en-US" sz="1400" dirty="0" err="1">
                <a:latin typeface="+mj-lt"/>
              </a:rPr>
              <a:t>minimised</a:t>
            </a:r>
            <a:r>
              <a:rPr lang="en-US" sz="1400" dirty="0">
                <a:latin typeface="+mj-lt"/>
              </a:rPr>
              <a:t> </a:t>
            </a:r>
            <a:r>
              <a:rPr lang="en-IN" sz="1400" dirty="0">
                <a:latin typeface="+mj-lt"/>
              </a:rPr>
              <a:t>→</a:t>
            </a:r>
            <a:r>
              <a:rPr lang="en-US" sz="1400" dirty="0">
                <a:latin typeface="+mj-lt"/>
              </a:rPr>
              <a:t> Stop. 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Not </a:t>
            </a:r>
            <a:r>
              <a:rPr lang="en-US" sz="1400" dirty="0" err="1">
                <a:latin typeface="+mj-lt"/>
              </a:rPr>
              <a:t>minimised</a:t>
            </a:r>
            <a:r>
              <a:rPr lang="en-US" sz="1400" dirty="0">
                <a:latin typeface="+mj-lt"/>
              </a:rPr>
              <a:t> </a:t>
            </a:r>
            <a:r>
              <a:rPr lang="en-IN" sz="1400" dirty="0">
                <a:latin typeface="+mj-lt"/>
              </a:rPr>
              <a:t>→</a:t>
            </a:r>
            <a:r>
              <a:rPr lang="en-US" sz="1400" dirty="0">
                <a:latin typeface="+mj-lt"/>
              </a:rPr>
              <a:t> Update parameters and repeat process.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2CDD38-3922-5728-A0A1-54B1E75BB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1131590"/>
            <a:ext cx="2511052" cy="345638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BA2815-2671-93EB-C8B0-F1DFA362D4E8}"/>
              </a:ext>
            </a:extLst>
          </p:cNvPr>
          <p:cNvSpPr txBox="1"/>
          <p:nvPr/>
        </p:nvSpPr>
        <p:spPr>
          <a:xfrm>
            <a:off x="5688671" y="4528512"/>
            <a:ext cx="32403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Fig 12: Flowchart of Cost </a:t>
            </a:r>
            <a:r>
              <a:rPr lang="en-IN" sz="1000" dirty="0">
                <a:solidFill>
                  <a:prstClr val="black"/>
                </a:solidFill>
                <a:latin typeface="Verdana"/>
              </a:rPr>
              <a:t>f</a:t>
            </a: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unction optimisation</a:t>
            </a:r>
          </a:p>
        </p:txBody>
      </p:sp>
    </p:spTree>
    <p:extLst>
      <p:ext uri="{BB962C8B-B14F-4D97-AF65-F5344CB8AC3E}">
        <p14:creationId xmlns:p14="http://schemas.microsoft.com/office/powerpoint/2010/main" val="1065063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6FA63-87CE-5430-2FA6-065C98271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8A2C340E-AFA1-9C40-D3FA-CFFAE27A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METHODOLOGY AND IMPLEMENTATION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en-US" sz="2000" dirty="0">
                <a:solidFill>
                  <a:srgbClr val="00B1AC"/>
                </a:solidFill>
                <a:latin typeface="+mj-lt"/>
              </a:rPr>
              <a:t>Defining the Cost function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1D03DBDD-43F5-AF8F-1D6D-02329D3514F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6F75B413-9686-F36E-E142-BDE542547A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18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E7D72052-19A4-2AEA-2777-5467117AFC0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08F7C-8DD6-C7D4-9821-761574960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58" y="2245758"/>
            <a:ext cx="7934083" cy="720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F15C02-C9F4-D1B7-EDB8-5658E3063FAB}"/>
              </a:ext>
            </a:extLst>
          </p:cNvPr>
          <p:cNvSpPr txBox="1"/>
          <p:nvPr/>
        </p:nvSpPr>
        <p:spPr>
          <a:xfrm>
            <a:off x="271498" y="2982832"/>
            <a:ext cx="806449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+mj-lt"/>
              </a:rPr>
              <a:t>The offset is added for two reasons: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IN" sz="1400" dirty="0">
                <a:latin typeface="+mj-lt"/>
              </a:rPr>
              <a:t>Avoiding division by zero.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IN" sz="1400" dirty="0">
                <a:latin typeface="+mj-lt"/>
              </a:rPr>
              <a:t>Mitigating outliers in small forces.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Cost of trajectory </a:t>
            </a:r>
            <a:r>
              <a:rPr lang="en-IN" sz="1400" dirty="0">
                <a:latin typeface="+mj-lt"/>
              </a:rPr>
              <a:t>→ </a:t>
            </a:r>
            <a:r>
              <a:rPr lang="en-US" sz="1400" dirty="0">
                <a:latin typeface="+mj-lt"/>
              </a:rPr>
              <a:t>mean of force factor across all datapoints.</a:t>
            </a:r>
            <a:endParaRPr lang="en-IN" sz="14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16457-07C1-5E47-3B96-9B8C765CCEAA}"/>
              </a:ext>
            </a:extLst>
          </p:cNvPr>
          <p:cNvSpPr txBox="1"/>
          <p:nvPr/>
        </p:nvSpPr>
        <p:spPr>
          <a:xfrm>
            <a:off x="271498" y="1131590"/>
            <a:ext cx="8080340" cy="841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+mj-lt"/>
              </a:rPr>
              <a:t>Force factor(Cost) → </a:t>
            </a:r>
            <a:r>
              <a:rPr lang="en-IN" sz="1400" kern="0" dirty="0">
                <a:latin typeface="+mj-lt"/>
              </a:rPr>
              <a:t>A</a:t>
            </a: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</a:rPr>
              <a:t>bsolute difference between the original and processed forces post CWA, normalized by the original force magnitude. 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j-lt"/>
              </a:rPr>
              <a:t>Normalisation</a:t>
            </a:r>
            <a:r>
              <a:rPr lang="en-US" sz="1400" dirty="0">
                <a:latin typeface="+mj-lt"/>
              </a:rPr>
              <a:t> </a:t>
            </a:r>
            <a:r>
              <a:rPr lang="en-IN" sz="1400" dirty="0">
                <a:latin typeface="+mj-lt"/>
              </a:rPr>
              <a:t>→ </a:t>
            </a:r>
            <a:r>
              <a:rPr lang="en-US" sz="1400" dirty="0">
                <a:latin typeface="+mj-lt"/>
              </a:rPr>
              <a:t>Relative Absolute Error method by adding a small offset, given by:</a:t>
            </a:r>
            <a:endParaRPr lang="en-IN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5795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05CF0-FB41-E755-9590-74BD4641A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D82A6DA3-E55C-4AB2-853A-F03D0535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METHODOLOGY AND IMPLEMENTATION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en-US" sz="2000" dirty="0" err="1">
                <a:solidFill>
                  <a:srgbClr val="00B1AC"/>
                </a:solidFill>
                <a:latin typeface="+mj-lt"/>
              </a:rPr>
              <a:t>Optimisation</a:t>
            </a:r>
            <a:r>
              <a:rPr lang="en-US" sz="2000" dirty="0">
                <a:solidFill>
                  <a:srgbClr val="00B1AC"/>
                </a:solidFill>
                <a:latin typeface="+mj-lt"/>
              </a:rPr>
              <a:t> of Washout Damping Parameters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86CD1515-DE9A-514E-9C9F-631EF3C896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9E3EB8BB-1C25-FA15-A10F-5C234D988C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19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97CA5A14-5157-0F78-A2B6-D87441D3E7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9526C-20D1-5B9D-9F57-D30B05435F5A}"/>
              </a:ext>
            </a:extLst>
          </p:cNvPr>
          <p:cNvSpPr txBox="1"/>
          <p:nvPr/>
        </p:nvSpPr>
        <p:spPr>
          <a:xfrm>
            <a:off x="271498" y="1131590"/>
            <a:ext cx="8080340" cy="3334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Implemented using </a:t>
            </a:r>
            <a:r>
              <a:rPr lang="en-US" sz="1400" dirty="0" err="1">
                <a:latin typeface="+mj-lt"/>
              </a:rPr>
              <a:t>scipy.optimize.minimize</a:t>
            </a:r>
            <a:r>
              <a:rPr lang="en-US" sz="1400" dirty="0">
                <a:latin typeface="+mj-lt"/>
              </a:rPr>
              <a:t>() with L-BFGS-B method.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Force Distribution Validation and Cost Evaluation: 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IN" sz="1400" dirty="0">
                <a:latin typeface="+mj-lt"/>
              </a:rPr>
              <a:t>Applies damping → Generates trajectory.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Force feasibility check for each pose.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Returns cost if force feasible, or penalty if invalid.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j-lt"/>
              </a:rPr>
              <a:t>Minimising</a:t>
            </a:r>
            <a:r>
              <a:rPr lang="en-US" sz="1400" dirty="0">
                <a:latin typeface="+mj-lt"/>
              </a:rPr>
              <a:t> the cost: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Set Bounds for parameters.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If minimize() finds a solution </a:t>
            </a:r>
            <a:r>
              <a:rPr lang="en-IN" sz="1400" dirty="0">
                <a:latin typeface="+mj-lt"/>
              </a:rPr>
              <a:t>→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Optimised</a:t>
            </a:r>
            <a:r>
              <a:rPr lang="en-US" sz="1400" dirty="0">
                <a:latin typeface="+mj-lt"/>
              </a:rPr>
              <a:t> damping parameters are assigned to the CWA. 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If no solution is found</a:t>
            </a:r>
            <a:r>
              <a:rPr lang="en-IN" sz="1400" dirty="0">
                <a:latin typeface="+mj-lt"/>
              </a:rPr>
              <a:t> → </a:t>
            </a:r>
            <a:r>
              <a:rPr lang="en-US" sz="1400" dirty="0">
                <a:latin typeface="+mj-lt"/>
              </a:rPr>
              <a:t>Manually tuned damping parameters are retained.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IN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186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6">
            <a:extLst>
              <a:ext uri="{FF2B5EF4-FFF2-40B4-BE49-F238E27FC236}">
                <a16:creationId xmlns:a16="http://schemas.microsoft.com/office/drawing/2014/main" id="{5624D61A-EF1C-4DB5-B19F-E8FD75E1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16000"/>
            <a:ext cx="8064500" cy="720725"/>
          </a:xfrm>
        </p:spPr>
        <p:txBody>
          <a:bodyPr/>
          <a:lstStyle/>
          <a:p>
            <a:r>
              <a:rPr lang="de-DE" altLang="de-DE" sz="2400" dirty="0">
                <a:solidFill>
                  <a:srgbClr val="00B1AC"/>
                </a:solidFill>
              </a:rPr>
              <a:t>CONTENTS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8195" name="Inhaltsplatzhalter 7">
            <a:extLst>
              <a:ext uri="{FF2B5EF4-FFF2-40B4-BE49-F238E27FC236}">
                <a16:creationId xmlns:a16="http://schemas.microsoft.com/office/drawing/2014/main" id="{E3DABF36-9BAC-4EAE-BD05-667B684F1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338" y="1130400"/>
            <a:ext cx="8064500" cy="4822825"/>
          </a:xfrm>
        </p:spPr>
        <p:txBody>
          <a:bodyPr/>
          <a:lstStyle/>
          <a:p>
            <a:pPr marL="342900" lvl="1" indent="-34290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de-DE" altLang="de-DE" sz="1600" dirty="0" err="1"/>
              <a:t>Introduction</a:t>
            </a:r>
            <a:endParaRPr lang="de-DE" altLang="de-DE" sz="1600" dirty="0"/>
          </a:p>
          <a:p>
            <a:pPr marL="342900" lvl="1" indent="-34290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de-DE" altLang="de-DE" sz="1600" dirty="0"/>
              <a:t>Motivation and </a:t>
            </a:r>
            <a:r>
              <a:rPr lang="de-DE" altLang="de-DE" sz="1600" dirty="0" err="1"/>
              <a:t>Objective</a:t>
            </a:r>
            <a:endParaRPr lang="de-DE" altLang="de-DE" sz="1600" dirty="0"/>
          </a:p>
          <a:p>
            <a:pPr marL="342900" lvl="1" indent="-34290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de-DE" altLang="de-DE" sz="1600" dirty="0" err="1"/>
              <a:t>Fundamentals</a:t>
            </a:r>
            <a:r>
              <a:rPr lang="de-DE" altLang="de-DE" sz="1600" dirty="0"/>
              <a:t> and </a:t>
            </a:r>
            <a:r>
              <a:rPr lang="de-DE" altLang="de-DE" sz="1600" dirty="0" err="1"/>
              <a:t>Literature</a:t>
            </a:r>
            <a:endParaRPr lang="de-DE" altLang="de-DE" sz="1600" dirty="0"/>
          </a:p>
          <a:p>
            <a:pPr marL="342900" lvl="1" indent="-34290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de-DE" altLang="de-DE" sz="1600" dirty="0" err="1"/>
              <a:t>Methodology</a:t>
            </a:r>
            <a:r>
              <a:rPr lang="de-DE" altLang="de-DE" sz="1600" dirty="0"/>
              <a:t> and Implementation</a:t>
            </a:r>
          </a:p>
          <a:p>
            <a:pPr marL="342900" lvl="1" indent="-34290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de-DE" altLang="de-DE" sz="1600" dirty="0"/>
              <a:t>Evaluation and </a:t>
            </a:r>
            <a:r>
              <a:rPr lang="de-DE" altLang="de-DE" sz="1600" dirty="0" err="1"/>
              <a:t>Results</a:t>
            </a:r>
            <a:endParaRPr lang="de-DE" altLang="de-DE" sz="1600" dirty="0"/>
          </a:p>
          <a:p>
            <a:pPr marL="342900" lvl="1" indent="-34290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de-DE" altLang="de-DE" sz="1600" dirty="0" err="1"/>
              <a:t>Conclusion</a:t>
            </a:r>
            <a:r>
              <a:rPr lang="de-DE" altLang="de-DE" sz="1600" dirty="0"/>
              <a:t> and Outlook</a:t>
            </a:r>
          </a:p>
        </p:txBody>
      </p:sp>
      <p:sp>
        <p:nvSpPr>
          <p:cNvPr id="8196" name="Datumsplatzhalter 7">
            <a:extLst>
              <a:ext uri="{FF2B5EF4-FFF2-40B4-BE49-F238E27FC236}">
                <a16:creationId xmlns:a16="http://schemas.microsoft.com/office/drawing/2014/main" id="{13E1CE79-F376-470C-98D3-43F5B6DB023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61595A4-096B-4F22-9316-686FE1BBE6F3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 dirty="0">
                <a:latin typeface="Verdana" panose="020B0604030504040204" pitchFamily="34" charset="0"/>
              </a:rPr>
              <a:t>  |</a:t>
            </a:r>
          </a:p>
        </p:txBody>
      </p:sp>
      <p:sp>
        <p:nvSpPr>
          <p:cNvPr id="8197" name="Foliennummernplatzhalter 8">
            <a:extLst>
              <a:ext uri="{FF2B5EF4-FFF2-40B4-BE49-F238E27FC236}">
                <a16:creationId xmlns:a16="http://schemas.microsoft.com/office/drawing/2014/main" id="{4A9B54DD-8D2E-4E04-9C45-B1427FCB59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0BE440D-5C6E-4666-AB6F-37B79E213A23}" type="slidenum">
              <a:rPr lang="de-DE" altLang="de-DE">
                <a:latin typeface="Verdana" panose="020B0604030504040204" pitchFamily="34" charset="0"/>
              </a:rPr>
              <a:pPr eaLnBrk="1" hangingPunct="1"/>
              <a:t>2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8198" name="Fußzeilenplatzhalter 9">
            <a:extLst>
              <a:ext uri="{FF2B5EF4-FFF2-40B4-BE49-F238E27FC236}">
                <a16:creationId xmlns:a16="http://schemas.microsoft.com/office/drawing/2014/main" id="{1EA2C2A6-F9B5-4529-B5A8-287F468FC2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Verdana" panose="020B0604030504040204" pitchFamily="34" charset="0"/>
              </a:rPr>
              <a:t>© FH AACHEN</a:t>
            </a:r>
            <a:r>
              <a:rPr lang="de-DE" altLang="de-DE" b="0" dirty="0">
                <a:latin typeface="Verdana" panose="020B0604030504040204" pitchFamily="34" charset="0"/>
              </a:rPr>
              <a:t> 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3F44-8172-2C1A-842B-ECB4C273F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E2D5ADBF-734A-0133-3BD6-4AE08E68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811F88B8-1F9C-6ED7-5CF7-D1747F84F20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 dirty="0">
                <a:latin typeface="Verdana" panose="020B0604030504040204" pitchFamily="34" charset="0"/>
              </a:rPr>
              <a:t>  |</a:t>
            </a: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FF7BAD17-A4B2-C72E-A115-4FB4A2D87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>
                <a:latin typeface="Verdana" panose="020B0604030504040204" pitchFamily="34" charset="0"/>
              </a:rPr>
              <a:pPr eaLnBrk="1" hangingPunct="1"/>
              <a:t>20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68DE17A2-44E7-52E1-5075-F8FFB8BDA8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4D3554-DD95-BEAF-0F0C-C2F7B8AAA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00" y="1275606"/>
            <a:ext cx="8388456" cy="3508794"/>
          </a:xfrm>
        </p:spPr>
        <p:txBody>
          <a:bodyPr/>
          <a:lstStyle/>
          <a:p>
            <a:pPr algn="ctr"/>
            <a:r>
              <a:rPr lang="en-IN" dirty="0"/>
              <a:t>EVALUATION AND RESULTS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0815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7733D-1A6E-7CA8-0EDC-75BC59AF4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8091BB64-F2FC-1A9D-514B-C0A89559D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EVALUATION AND RESULTS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Evaluation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of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customised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CWA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67FB7F94-FBDA-D4EA-4BBD-04179C0E41B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47FB4486-67AA-D885-C07A-09DD8C3916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21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4622C923-1D0D-AACB-01D8-9D1E1B45C5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436AF5-F4FC-59DC-69F1-EBC34B8FAD59}"/>
              </a:ext>
            </a:extLst>
          </p:cNvPr>
          <p:cNvSpPr txBox="1"/>
          <p:nvPr/>
        </p:nvSpPr>
        <p:spPr>
          <a:xfrm>
            <a:off x="271498" y="1131590"/>
            <a:ext cx="808034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Trajectory: Normal take-off and landing with limited </a:t>
            </a:r>
            <a:r>
              <a:rPr lang="en-US" sz="1400" dirty="0" err="1">
                <a:latin typeface="+mj-lt"/>
              </a:rPr>
              <a:t>manoeuvres</a:t>
            </a:r>
            <a:r>
              <a:rPr lang="en-US" sz="1400" dirty="0">
                <a:latin typeface="+mj-lt"/>
              </a:rPr>
              <a:t>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Scaling factors and filter cut-off frequencies </a:t>
            </a:r>
            <a:r>
              <a:rPr lang="en-IN" sz="1400" dirty="0">
                <a:latin typeface="+mj-lt"/>
              </a:rPr>
              <a:t>→ </a:t>
            </a:r>
            <a:r>
              <a:rPr lang="en-US" sz="1400" dirty="0">
                <a:latin typeface="+mj-lt"/>
              </a:rPr>
              <a:t>Fixed.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Z-axis force </a:t>
            </a:r>
            <a:r>
              <a:rPr lang="en-IN" sz="1400" dirty="0">
                <a:latin typeface="+mj-lt"/>
              </a:rPr>
              <a:t>→ </a:t>
            </a:r>
            <a:r>
              <a:rPr lang="en-US" sz="1400" dirty="0">
                <a:latin typeface="+mj-lt"/>
              </a:rPr>
              <a:t>-1000 N (~102 kg payload).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Manual tuning </a:t>
            </a:r>
            <a:r>
              <a:rPr lang="en-IN" sz="1400" dirty="0">
                <a:latin typeface="+mj-lt"/>
              </a:rPr>
              <a:t>→ </a:t>
            </a:r>
            <a:r>
              <a:rPr lang="en-US" sz="1400" dirty="0">
                <a:latin typeface="+mj-lt"/>
              </a:rPr>
              <a:t>Ensured force feasibility.</a:t>
            </a:r>
          </a:p>
        </p:txBody>
      </p:sp>
    </p:spTree>
    <p:extLst>
      <p:ext uri="{BB962C8B-B14F-4D97-AF65-F5344CB8AC3E}">
        <p14:creationId xmlns:p14="http://schemas.microsoft.com/office/powerpoint/2010/main" val="2887091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17D21-7983-FBDD-F48E-A3274C94D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0260C8B7-D790-D0DD-8FCB-7B3B6F7EF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EVALUATION AND RESULTS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Evaluation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of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customised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CWA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8CC2E266-8E2A-6EB9-11C1-90A3FFFE50A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8F688539-5D14-A41F-7E58-E3B90E7321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22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8C6D49CA-0F48-65B9-C5DA-358B28353A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0445EF-0000-5B21-7F1B-03D141534C0B}"/>
              </a:ext>
            </a:extLst>
          </p:cNvPr>
          <p:cNvSpPr txBox="1"/>
          <p:nvPr/>
        </p:nvSpPr>
        <p:spPr>
          <a:xfrm>
            <a:off x="295276" y="1131590"/>
            <a:ext cx="8056562" cy="1620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400"/>
              </a:spcBef>
              <a:spcAft>
                <a:spcPts val="400"/>
              </a:spcAft>
            </a:pPr>
            <a:r>
              <a:rPr lang="en-IN" sz="1600" b="1" kern="0" dirty="0">
                <a:effectLst/>
                <a:latin typeface="+mj-lt"/>
                <a:ea typeface="Frutiger LT Com 45 Light"/>
              </a:rPr>
              <a:t>Effect of Cutoff Frequencies in Translational channel: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1400" kern="0" dirty="0">
                <a:effectLst/>
                <a:latin typeface="+mj-lt"/>
                <a:ea typeface="Frutiger LT Com 45 Light"/>
              </a:rPr>
              <a:t>HP-filtered signals </a:t>
            </a:r>
            <a:r>
              <a:rPr lang="en-IN" sz="1400" dirty="0">
                <a:latin typeface="+mj-lt"/>
              </a:rPr>
              <a:t>→ </a:t>
            </a:r>
            <a:r>
              <a:rPr lang="en-IN" sz="1400" kern="0" dirty="0">
                <a:latin typeface="+mj-lt"/>
              </a:rPr>
              <a:t>S</a:t>
            </a:r>
            <a:r>
              <a:rPr lang="en-IN" sz="1400" kern="0" dirty="0">
                <a:effectLst/>
                <a:latin typeface="+mj-lt"/>
                <a:ea typeface="Frutiger LT Com 45 Light"/>
              </a:rPr>
              <a:t>hort, high-frequency (HF) acceleration bursts.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1400" kern="0" dirty="0">
                <a:effectLst/>
                <a:latin typeface="+mj-lt"/>
                <a:ea typeface="Frutiger LT Com 45 Light"/>
              </a:rPr>
              <a:t>LP-filtered signals</a:t>
            </a:r>
            <a:r>
              <a:rPr lang="en-IN" sz="1400" dirty="0">
                <a:latin typeface="+mj-lt"/>
              </a:rPr>
              <a:t> →</a:t>
            </a:r>
            <a:r>
              <a:rPr lang="en-IN" sz="1400" kern="0" dirty="0">
                <a:effectLst/>
                <a:latin typeface="+mj-lt"/>
                <a:ea typeface="Frutiger LT Com 45 Light"/>
              </a:rPr>
              <a:t> Sustained and high magnitude change in accelerations.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1400" kern="0" dirty="0">
                <a:effectLst/>
                <a:latin typeface="+mj-lt"/>
                <a:ea typeface="Frutiger LT Com 45 Light"/>
              </a:rPr>
              <a:t>Effective separation confirms correct filtering.</a:t>
            </a:r>
            <a:endParaRPr lang="en-US" sz="1400" dirty="0">
              <a:latin typeface="+mj-lt"/>
            </a:endParaRP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0176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E7A01-369E-9B5E-7AB3-6189FC5DC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3EA2F3E5-44BB-53C4-5000-0FC59650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EVALUATION AND RESULTS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Evaluation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of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customised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CWA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56AC4705-691B-4D2D-9045-5390D29A65B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FE75CFC1-C161-E385-C469-62ED986478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23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14F3EFFE-6B28-9E8D-3DDA-A8765DDE14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1C5AED-9F06-2317-87C2-14CACF75FE06}"/>
              </a:ext>
            </a:extLst>
          </p:cNvPr>
          <p:cNvSpPr txBox="1"/>
          <p:nvPr/>
        </p:nvSpPr>
        <p:spPr>
          <a:xfrm>
            <a:off x="295276" y="1131590"/>
            <a:ext cx="805656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600" b="1" kern="0" dirty="0">
                <a:effectLst/>
                <a:latin typeface="+mj-lt"/>
                <a:ea typeface="Frutiger LT Com 45 Light"/>
              </a:rPr>
              <a:t>Effect of Cutoff Frequencies in Translational channel:</a:t>
            </a:r>
            <a:endParaRPr lang="en-US" sz="1600" b="1" dirty="0">
              <a:latin typeface="+mj-lt"/>
            </a:endParaRPr>
          </a:p>
          <a:p>
            <a:pPr algn="just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C17BB-1AAA-3C25-FE53-E449DBFADEC0}"/>
              </a:ext>
            </a:extLst>
          </p:cNvPr>
          <p:cNvSpPr txBox="1"/>
          <p:nvPr/>
        </p:nvSpPr>
        <p:spPr>
          <a:xfrm>
            <a:off x="1704975" y="4603801"/>
            <a:ext cx="57340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00" kern="0" dirty="0">
                <a:solidFill>
                  <a:srgbClr val="000000"/>
                </a:solidFill>
                <a:effectLst/>
                <a:latin typeface="+mj-lt"/>
                <a:ea typeface="Frutiger LT Com 45 Light"/>
              </a:rPr>
              <a:t>Fig 13: Comparison of input accelerations to filtered accelerations X axis translation</a:t>
            </a:r>
            <a:endParaRPr lang="en-IN" sz="1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D3305-0C9F-A7A3-B919-E74B42846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60" y="1472022"/>
            <a:ext cx="7488515" cy="30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24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1F773-6902-B300-6BB8-5BE1EC329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883E1606-BE5B-B970-6C2D-401B7FC03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EVALUATION AND RESULTS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Evaluation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of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customised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CWA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83628305-5C2C-9F2A-A18B-10CA6CE3F57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5FD95720-8C75-B36C-1F02-165BDA04B2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24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FAAEED6E-248F-5B38-7578-A4B8AFBE04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EED6D6-C58C-675B-3EEC-45EB9E82CE33}"/>
              </a:ext>
            </a:extLst>
          </p:cNvPr>
          <p:cNvSpPr txBox="1"/>
          <p:nvPr/>
        </p:nvSpPr>
        <p:spPr>
          <a:xfrm>
            <a:off x="295276" y="1131590"/>
            <a:ext cx="805656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600" b="1" kern="0" dirty="0">
                <a:effectLst/>
                <a:latin typeface="+mj-lt"/>
                <a:ea typeface="Frutiger LT Com 45 Light"/>
              </a:rPr>
              <a:t>Effect of Cutoff Frequencies in Translational channel:</a:t>
            </a:r>
            <a:endParaRPr lang="en-US" sz="1600" b="1" dirty="0">
              <a:latin typeface="+mj-lt"/>
            </a:endParaRPr>
          </a:p>
          <a:p>
            <a:pPr algn="just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98F4D-7DC4-4C61-0799-97CF3683F17D}"/>
              </a:ext>
            </a:extLst>
          </p:cNvPr>
          <p:cNvSpPr txBox="1"/>
          <p:nvPr/>
        </p:nvSpPr>
        <p:spPr>
          <a:xfrm>
            <a:off x="1516707" y="4588047"/>
            <a:ext cx="59665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00" kern="0" dirty="0">
                <a:solidFill>
                  <a:srgbClr val="000000"/>
                </a:solidFill>
                <a:effectLst/>
                <a:latin typeface="+mj-lt"/>
                <a:ea typeface="Frutiger LT Com 45 Light"/>
              </a:rPr>
              <a:t>Fig 14: Comparison of input accelerations to filtered accelerations Y axis translation</a:t>
            </a:r>
            <a:endParaRPr lang="en-IN" sz="1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E1EF0D-2C71-6D46-8FE5-E01B1AA7B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11503"/>
            <a:ext cx="7920880" cy="310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72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BA54-34AB-B8B5-95AC-74320E40A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BC7533D1-8FF5-1BE0-38A0-53FE9B8B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EVALUATION AND RESULTS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Evaluation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of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customised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CWA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BEA0B97E-9D00-A6B1-5C34-E5098C530F8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F43EA57A-14FC-EA30-06D8-8C1BACA95B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25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AE0EC440-1BA0-34EA-49EF-281AA18892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8C49E-9EAF-6A60-ABA1-127C09AF2679}"/>
              </a:ext>
            </a:extLst>
          </p:cNvPr>
          <p:cNvSpPr txBox="1"/>
          <p:nvPr/>
        </p:nvSpPr>
        <p:spPr>
          <a:xfrm>
            <a:off x="295276" y="1131590"/>
            <a:ext cx="8056562" cy="1620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400"/>
              </a:spcBef>
              <a:spcAft>
                <a:spcPts val="400"/>
              </a:spcAft>
            </a:pPr>
            <a:r>
              <a:rPr lang="en-IN" sz="1600" b="1" kern="0" dirty="0">
                <a:effectLst/>
                <a:latin typeface="+mj-lt"/>
                <a:ea typeface="Frutiger LT Com 45 Light"/>
              </a:rPr>
              <a:t>Effect of Cutoff Frequencies in Translational channel: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 dirty="0">
                <a:effectLst/>
                <a:latin typeface="+mj-lt"/>
                <a:ea typeface="Frutiger LT Com 45 Light"/>
              </a:rPr>
              <a:t>Unfiltered integration of raw accelerations </a:t>
            </a:r>
            <a:r>
              <a:rPr lang="en-IN" sz="1400" dirty="0">
                <a:latin typeface="+mj-lt"/>
              </a:rPr>
              <a:t>→ </a:t>
            </a:r>
            <a:r>
              <a:rPr lang="en-US" sz="1400" kern="0" dirty="0">
                <a:latin typeface="+mj-lt"/>
              </a:rPr>
              <a:t>L</a:t>
            </a:r>
            <a:r>
              <a:rPr lang="en-US" sz="1400" kern="0" dirty="0">
                <a:effectLst/>
                <a:latin typeface="+mj-lt"/>
                <a:ea typeface="Frutiger LT Com 45 Light"/>
              </a:rPr>
              <a:t>arge position values due LF drift.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HP filtering reduces this drift.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Residual drift emphasizes the need for washout damping.</a:t>
            </a:r>
          </a:p>
          <a:p>
            <a:pPr algn="just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A45D10-A30D-B443-6BD0-498CE4364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1" y="2823075"/>
            <a:ext cx="4461274" cy="15419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D02C04-39FD-0386-25AE-BC2601D31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384" y="2900643"/>
            <a:ext cx="4561305" cy="1481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32E4EB-7FA7-979C-24C5-4B3A3846B6E3}"/>
              </a:ext>
            </a:extLst>
          </p:cNvPr>
          <p:cNvSpPr txBox="1"/>
          <p:nvPr/>
        </p:nvSpPr>
        <p:spPr>
          <a:xfrm>
            <a:off x="691028" y="4382288"/>
            <a:ext cx="3131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Figure </a:t>
            </a:r>
            <a:r>
              <a:rPr lang="en-IN" sz="1000" dirty="0">
                <a:solidFill>
                  <a:srgbClr val="000000"/>
                </a:solidFill>
                <a:latin typeface="+mj-lt"/>
                <a:ea typeface="Frutiger LT Com 45 Light"/>
                <a:cs typeface="Frutiger LT Com 45 Light"/>
              </a:rPr>
              <a:t>15</a:t>
            </a: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: Positions obtained directly from input accelerations to CWA</a:t>
            </a:r>
            <a:endParaRPr lang="en-IN" sz="9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A7E8D3-1AE6-24B8-4BFA-5752B6C0E02A}"/>
              </a:ext>
            </a:extLst>
          </p:cNvPr>
          <p:cNvSpPr txBox="1"/>
          <p:nvPr/>
        </p:nvSpPr>
        <p:spPr>
          <a:xfrm>
            <a:off x="4957661" y="4382288"/>
            <a:ext cx="3758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Figure </a:t>
            </a:r>
            <a:r>
              <a:rPr lang="en-IN" sz="1000" dirty="0">
                <a:solidFill>
                  <a:srgbClr val="000000"/>
                </a:solidFill>
                <a:latin typeface="+mj-lt"/>
                <a:ea typeface="Frutiger LT Com 45 Light"/>
                <a:cs typeface="Frutiger LT Com 45 Light"/>
              </a:rPr>
              <a:t>16</a:t>
            </a: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: Positions obtained from the HP Filtered accelerations without washout damping</a:t>
            </a:r>
            <a:endParaRPr lang="en-IN" sz="10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7568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FE2AE-8F71-BA74-ACCE-FBBA621A3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E3FF22BE-F8F2-11C3-A75F-C760A1E9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EVALUATION AND RESULTS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Evaluation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of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customised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CWA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1C5E1D22-3104-B9C3-1DE9-1CFD9AF5FF0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788A4AA4-77A0-778E-61A0-A8EB41993E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26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01A22C43-8059-1CC0-543F-7C7D24C284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A11B1-4206-BD80-0D31-C0B8618CB4E6}"/>
              </a:ext>
            </a:extLst>
          </p:cNvPr>
          <p:cNvSpPr txBox="1"/>
          <p:nvPr/>
        </p:nvSpPr>
        <p:spPr>
          <a:xfrm>
            <a:off x="295276" y="1131590"/>
            <a:ext cx="8056562" cy="1620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400"/>
              </a:spcBef>
              <a:spcAft>
                <a:spcPts val="400"/>
              </a:spcAft>
            </a:pPr>
            <a:r>
              <a:rPr lang="en-US" sz="1600" b="1" dirty="0">
                <a:latin typeface="+mj-lt"/>
              </a:rPr>
              <a:t>Effect of Washout Damping Factors in Translation channel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Washout damping </a:t>
            </a:r>
            <a:r>
              <a:rPr lang="en-IN" sz="1400" dirty="0">
                <a:latin typeface="+mj-lt"/>
              </a:rPr>
              <a:t>→ Further </a:t>
            </a:r>
            <a:r>
              <a:rPr lang="en-US" sz="1400" dirty="0">
                <a:latin typeface="+mj-lt"/>
              </a:rPr>
              <a:t>reduces drift.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Final position plots</a:t>
            </a:r>
            <a:r>
              <a:rPr lang="en-IN" sz="1400" dirty="0">
                <a:latin typeface="+mj-lt"/>
              </a:rPr>
              <a:t> →</a:t>
            </a:r>
            <a:r>
              <a:rPr lang="en-US" sz="1400" dirty="0">
                <a:latin typeface="+mj-lt"/>
              </a:rPr>
              <a:t> Controlled pose decay confirming effective damping behavior.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Velocity plot </a:t>
            </a:r>
            <a:r>
              <a:rPr lang="en-IN" sz="1400" dirty="0">
                <a:latin typeface="+mj-lt"/>
              </a:rPr>
              <a:t>→</a:t>
            </a:r>
            <a:r>
              <a:rPr lang="en-US" sz="1400" dirty="0">
                <a:latin typeface="+mj-lt"/>
              </a:rPr>
              <a:t> Below 10 m/s limit of </a:t>
            </a:r>
            <a:r>
              <a:rPr lang="en-US" sz="1400" dirty="0" err="1">
                <a:latin typeface="+mj-lt"/>
              </a:rPr>
              <a:t>IPAnema</a:t>
            </a:r>
            <a:r>
              <a:rPr lang="en-US" sz="1400" dirty="0">
                <a:latin typeface="+mj-lt"/>
              </a:rPr>
              <a:t> 3.</a:t>
            </a:r>
          </a:p>
          <a:p>
            <a:pPr algn="just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4ABD5-E7DD-0911-A00C-9AD52796739C}"/>
              </a:ext>
            </a:extLst>
          </p:cNvPr>
          <p:cNvSpPr txBox="1"/>
          <p:nvPr/>
        </p:nvSpPr>
        <p:spPr>
          <a:xfrm>
            <a:off x="-90264" y="4438616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Figure </a:t>
            </a:r>
            <a:r>
              <a:rPr lang="en-IN" sz="1000" dirty="0">
                <a:solidFill>
                  <a:srgbClr val="000000"/>
                </a:solidFill>
                <a:latin typeface="+mj-lt"/>
                <a:ea typeface="Frutiger LT Com 45 Light"/>
                <a:cs typeface="Frutiger LT Com 45 Light"/>
              </a:rPr>
              <a:t>17</a:t>
            </a: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: </a:t>
            </a:r>
            <a:r>
              <a:rPr lang="en-US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Final translational poses of the </a:t>
            </a:r>
            <a:r>
              <a:rPr lang="en-US" sz="1000" dirty="0" err="1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IPAnema</a:t>
            </a:r>
            <a:r>
              <a:rPr lang="en-US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 3 platform</a:t>
            </a:r>
            <a:endParaRPr lang="en-IN" sz="9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AE4DBE-55F4-FB15-4F03-CC2D1C3ADE93}"/>
              </a:ext>
            </a:extLst>
          </p:cNvPr>
          <p:cNvSpPr txBox="1"/>
          <p:nvPr/>
        </p:nvSpPr>
        <p:spPr>
          <a:xfrm>
            <a:off x="4308624" y="4425226"/>
            <a:ext cx="48600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Figure </a:t>
            </a:r>
            <a:r>
              <a:rPr lang="en-IN" sz="1000" dirty="0">
                <a:solidFill>
                  <a:srgbClr val="000000"/>
                </a:solidFill>
                <a:latin typeface="+mj-lt"/>
                <a:ea typeface="Frutiger LT Com 45 Light"/>
                <a:cs typeface="Frutiger LT Com 45 Light"/>
              </a:rPr>
              <a:t>18</a:t>
            </a: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: </a:t>
            </a:r>
            <a:r>
              <a:rPr lang="en-US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Final velocities of the </a:t>
            </a:r>
            <a:r>
              <a:rPr lang="en-US" sz="1000" dirty="0" err="1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IPAnema</a:t>
            </a:r>
            <a:r>
              <a:rPr lang="en-US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 3 platform</a:t>
            </a:r>
            <a:endParaRPr lang="en-IN" sz="9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9207A5-E536-CA40-7B0C-54CF7A842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787775"/>
            <a:ext cx="4176464" cy="1553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8811E6-76D9-7718-DB33-0C22F40A0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807" y="2721769"/>
            <a:ext cx="4506460" cy="164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39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F8319-1AFB-0881-3C13-D2538EDB5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A843E064-35E5-BE79-85F2-2A4E63BB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EVALUATION AND RESULTS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Evaluation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of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customised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CWA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AAD5D1E7-8DF6-F152-2672-F4B8C1DE7FB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4C204A4E-B469-A3DF-86DC-14E9694326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27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D7437BF3-AADE-B59C-970C-2813F0267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462A8-F86E-4732-5854-AFE744BE208F}"/>
              </a:ext>
            </a:extLst>
          </p:cNvPr>
          <p:cNvSpPr txBox="1"/>
          <p:nvPr/>
        </p:nvSpPr>
        <p:spPr>
          <a:xfrm>
            <a:off x="295276" y="1131590"/>
            <a:ext cx="805656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400"/>
              </a:spcBef>
              <a:spcAft>
                <a:spcPts val="400"/>
              </a:spcAft>
            </a:pPr>
            <a:r>
              <a:rPr lang="en-US" sz="1600" b="1" dirty="0">
                <a:latin typeface="+mj-lt"/>
              </a:rPr>
              <a:t>Effect of Cutoff Frequencies in Rotational channel: 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Trajectory had minimal rotational dynamics low </a:t>
            </a:r>
            <a:r>
              <a:rPr lang="en-IN" sz="1400" dirty="0">
                <a:latin typeface="+mj-lt"/>
              </a:rPr>
              <a:t>→</a:t>
            </a:r>
            <a:r>
              <a:rPr lang="en-US" sz="1400" dirty="0">
                <a:latin typeface="+mj-lt"/>
              </a:rPr>
              <a:t> HP cut-off.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Plots show scaled reductions. 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No significant change in rotational cue content.</a:t>
            </a:r>
            <a:endParaRPr lang="en-I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CCF43-E9BB-7C55-37BA-2F525E78D2DD}"/>
              </a:ext>
            </a:extLst>
          </p:cNvPr>
          <p:cNvSpPr txBox="1"/>
          <p:nvPr/>
        </p:nvSpPr>
        <p:spPr>
          <a:xfrm>
            <a:off x="-38783" y="4362196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Figure </a:t>
            </a:r>
            <a:r>
              <a:rPr lang="en-IN" sz="1000" dirty="0">
                <a:solidFill>
                  <a:srgbClr val="000000"/>
                </a:solidFill>
                <a:latin typeface="+mj-lt"/>
                <a:ea typeface="Frutiger LT Com 45 Light"/>
                <a:cs typeface="Frutiger LT Com 45 Light"/>
              </a:rPr>
              <a:t>19</a:t>
            </a: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:</a:t>
            </a:r>
            <a:r>
              <a:rPr lang="en-US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Input Rotational Rates to the CWA</a:t>
            </a: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 </a:t>
            </a:r>
            <a:endParaRPr lang="en-IN" sz="9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37DD1D-80C9-844E-82D2-F59611405163}"/>
              </a:ext>
            </a:extLst>
          </p:cNvPr>
          <p:cNvSpPr txBox="1"/>
          <p:nvPr/>
        </p:nvSpPr>
        <p:spPr>
          <a:xfrm>
            <a:off x="4419366" y="4288059"/>
            <a:ext cx="48600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Figure </a:t>
            </a:r>
            <a:r>
              <a:rPr lang="en-IN" sz="1000" dirty="0">
                <a:solidFill>
                  <a:srgbClr val="000000"/>
                </a:solidFill>
                <a:latin typeface="+mj-lt"/>
                <a:ea typeface="Frutiger LT Com 45 Light"/>
                <a:cs typeface="Frutiger LT Com 45 Light"/>
              </a:rPr>
              <a:t>20</a:t>
            </a: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: </a:t>
            </a:r>
            <a:r>
              <a:rPr lang="en-US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Rotational Rates after HP Filtering</a:t>
            </a:r>
            <a:endParaRPr lang="en-IN" sz="9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2FDF3-DE46-05FC-A310-3B1AC6C35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9" y="2906365"/>
            <a:ext cx="4469036" cy="1421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BDBA5-C1A9-91A0-5C69-9AEAD5392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267" y="2975635"/>
            <a:ext cx="4374230" cy="128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85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B6F4E-C6E3-0B88-771C-59A0A5326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40BF72E4-D05B-DD73-B4D2-5FBF4DA2E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EVALUATION AND RESULTS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Evaluation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of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customised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CWA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18D1A77E-B566-CBF6-5BF4-778C7A6997F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BDAFD8AF-3085-4EB5-9D32-4DCAED3F2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28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ACA6EE21-E937-02C8-67DF-6773241EC2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9EA01-C7AF-A66C-FA09-BCB5C0DF832B}"/>
              </a:ext>
            </a:extLst>
          </p:cNvPr>
          <p:cNvSpPr txBox="1"/>
          <p:nvPr/>
        </p:nvSpPr>
        <p:spPr>
          <a:xfrm>
            <a:off x="295276" y="1131590"/>
            <a:ext cx="8056562" cy="974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400"/>
              </a:spcBef>
              <a:spcAft>
                <a:spcPts val="400"/>
              </a:spcAft>
            </a:pPr>
            <a:r>
              <a:rPr lang="en-US" sz="1600" b="1" dirty="0">
                <a:latin typeface="+mj-lt"/>
              </a:rPr>
              <a:t>Effect of Cutoff Frequencies in Rotational channel: 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Trajectory included a 360° yaw </a:t>
            </a:r>
            <a:r>
              <a:rPr lang="en-IN" sz="1400" dirty="0">
                <a:latin typeface="+mj-lt"/>
              </a:rPr>
              <a:t>→</a:t>
            </a:r>
            <a:r>
              <a:rPr lang="en-US" sz="1400" dirty="0">
                <a:latin typeface="+mj-lt"/>
              </a:rPr>
              <a:t> yaw scaling &gt; roll/pitch.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Yaw remained high after HP filtering </a:t>
            </a:r>
            <a:r>
              <a:rPr lang="en-IN" sz="1400" dirty="0">
                <a:latin typeface="+mj-lt"/>
              </a:rPr>
              <a:t>→ </a:t>
            </a:r>
            <a:r>
              <a:rPr lang="en-US" sz="1400" dirty="0">
                <a:latin typeface="+mj-lt"/>
              </a:rPr>
              <a:t>need for washout.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E15C01-259A-466E-E8E2-8D1225FCD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3" y="2647146"/>
            <a:ext cx="4365897" cy="1417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C356E4-8783-2411-B1E2-4C62EF404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050" y="2672509"/>
            <a:ext cx="4643264" cy="1483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D6BDFE-DD6F-8A2D-28D7-2808DD52C26F}"/>
              </a:ext>
            </a:extLst>
          </p:cNvPr>
          <p:cNvSpPr txBox="1"/>
          <p:nvPr/>
        </p:nvSpPr>
        <p:spPr>
          <a:xfrm>
            <a:off x="539552" y="4261922"/>
            <a:ext cx="35057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Figure </a:t>
            </a:r>
            <a:r>
              <a:rPr lang="en-IN" sz="1000" dirty="0">
                <a:solidFill>
                  <a:srgbClr val="000000"/>
                </a:solidFill>
                <a:latin typeface="+mj-lt"/>
                <a:ea typeface="Frutiger LT Com 45 Light"/>
                <a:cs typeface="Frutiger LT Com 45 Light"/>
              </a:rPr>
              <a:t>21</a:t>
            </a: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: </a:t>
            </a:r>
            <a:r>
              <a:rPr lang="en-US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Rotational angles obtained directly from input rotational rates</a:t>
            </a:r>
            <a:endParaRPr lang="en-IN" sz="9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06E6FE-0DEB-40FB-0896-D42017279193}"/>
              </a:ext>
            </a:extLst>
          </p:cNvPr>
          <p:cNvSpPr txBox="1"/>
          <p:nvPr/>
        </p:nvSpPr>
        <p:spPr>
          <a:xfrm>
            <a:off x="4720040" y="4288160"/>
            <a:ext cx="396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Figure 22: </a:t>
            </a:r>
            <a:r>
              <a:rPr lang="en-US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Rotational angles obtained from HP Filtered rotational rates without washout</a:t>
            </a:r>
            <a:endParaRPr lang="en-IN" sz="9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265036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9ADA7-D3A4-A466-0CB0-1C308B0E4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46D1D2AB-5BFE-9A88-1F69-645FE500B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EVALUATION AND RESULTS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Evaluation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of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customised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CWA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46EBBF49-BF31-A5A2-2DCD-D551071CFE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5DBAFE4F-8078-ED87-A41E-5CEB16CDC8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29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5743A363-7760-21C3-A8BF-67AF3B4225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7EBE2E-2220-46FE-3850-06054339ACD0}"/>
              </a:ext>
            </a:extLst>
          </p:cNvPr>
          <p:cNvSpPr txBox="1"/>
          <p:nvPr/>
        </p:nvSpPr>
        <p:spPr>
          <a:xfrm>
            <a:off x="295276" y="1131590"/>
            <a:ext cx="8056562" cy="974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400"/>
              </a:spcBef>
              <a:spcAft>
                <a:spcPts val="400"/>
              </a:spcAft>
            </a:pPr>
            <a:r>
              <a:rPr lang="en-US" sz="1600" b="1" dirty="0">
                <a:latin typeface="+mj-lt"/>
              </a:rPr>
              <a:t>Effect of Washout Damping Factors in Rotational channel: 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Washout damping </a:t>
            </a:r>
            <a:r>
              <a:rPr lang="en-IN" sz="1400" dirty="0">
                <a:latin typeface="+mj-lt"/>
              </a:rPr>
              <a:t>→ </a:t>
            </a:r>
            <a:r>
              <a:rPr lang="en-US" sz="1400" dirty="0">
                <a:latin typeface="+mj-lt"/>
              </a:rPr>
              <a:t>Ensured return to neutral position.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Higher yaw damping </a:t>
            </a:r>
            <a:r>
              <a:rPr lang="en-IN" sz="1400" dirty="0">
                <a:latin typeface="+mj-lt"/>
              </a:rPr>
              <a:t>→</a:t>
            </a:r>
            <a:r>
              <a:rPr lang="en-US" sz="1400" dirty="0">
                <a:latin typeface="+mj-lt"/>
              </a:rPr>
              <a:t> Countered large accumulated rotation.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48A0DB-F867-6028-6CFC-5777EE210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46" y="2517536"/>
            <a:ext cx="6606683" cy="1621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A9D87E-1C3F-1A43-197D-EA09731C79A5}"/>
              </a:ext>
            </a:extLst>
          </p:cNvPr>
          <p:cNvSpPr txBox="1"/>
          <p:nvPr/>
        </p:nvSpPr>
        <p:spPr>
          <a:xfrm>
            <a:off x="2033587" y="422688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Figure 23: Washout rotational angles without tilt</a:t>
            </a:r>
            <a:endParaRPr lang="en-IN" sz="9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117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AF3B4234-4C57-4FAA-9088-8F56B1FD1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INTRODUCTION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E71EA972-16F4-4092-862A-F9B0C1D552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 dirty="0">
                <a:latin typeface="Verdana" panose="020B0604030504040204" pitchFamily="34" charset="0"/>
              </a:rPr>
              <a:t>  |</a:t>
            </a: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0FBDDE94-6FB9-4D76-B504-2134826FE0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>
                <a:latin typeface="Verdana" panose="020B0604030504040204" pitchFamily="34" charset="0"/>
              </a:rPr>
              <a:pPr eaLnBrk="1" hangingPunct="1"/>
              <a:t>3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60A9D4D2-9FCD-4E4A-8982-4E43D34271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Verdana" panose="020B0604030504040204" pitchFamily="34" charset="0"/>
              </a:rPr>
              <a:t>© FH AACHEN  </a:t>
            </a:r>
            <a:endParaRPr lang="de-DE" altLang="de-DE" b="0" dirty="0">
              <a:latin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71EA5-6B19-4512-40BA-A181FED5F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903" y="1167182"/>
            <a:ext cx="2152768" cy="1404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50F15E-F2CD-0FF3-F4B1-43854523A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903" y="3121858"/>
            <a:ext cx="2147680" cy="1404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E1FF2C-E2E7-4206-3B6C-00A3DDDBF0F4}"/>
              </a:ext>
            </a:extLst>
          </p:cNvPr>
          <p:cNvSpPr txBox="1"/>
          <p:nvPr/>
        </p:nvSpPr>
        <p:spPr>
          <a:xfrm>
            <a:off x="6207980" y="2585663"/>
            <a:ext cx="2620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+mj-lt"/>
              </a:rPr>
              <a:t>Fig 1: A typical hexapod platform [1]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70B5D-4DE2-59F6-4FC2-EFABECEE7A25}"/>
              </a:ext>
            </a:extLst>
          </p:cNvPr>
          <p:cNvSpPr txBox="1"/>
          <p:nvPr/>
        </p:nvSpPr>
        <p:spPr>
          <a:xfrm>
            <a:off x="6326094" y="4538179"/>
            <a:ext cx="23839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Fig 2: IOWA driving simulator [</a:t>
            </a:r>
            <a:r>
              <a:rPr lang="en-IN" sz="1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]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B6711F1E-1F0A-999C-86D6-4434B1BEEAA2}"/>
              </a:ext>
            </a:extLst>
          </p:cNvPr>
          <p:cNvSpPr txBox="1">
            <a:spLocks/>
          </p:cNvSpPr>
          <p:nvPr/>
        </p:nvSpPr>
        <p:spPr bwMode="auto">
          <a:xfrm>
            <a:off x="287999" y="1275606"/>
            <a:ext cx="5433267" cy="350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ts val="0"/>
              </a:spcAft>
              <a:buFontTx/>
              <a:buNone/>
              <a:defRPr sz="48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0" indent="0" algn="l" rtl="0" eaLnBrk="1" fontAlgn="base" hangingPunct="1">
              <a:spcBef>
                <a:spcPts val="2000"/>
              </a:spcBef>
              <a:spcAft>
                <a:spcPct val="0"/>
              </a:spcAft>
              <a:buNone/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723900" indent="-36830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&gt;"/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0" indent="0" algn="l" rtl="0" eaLnBrk="1" fontAlgn="base" hangingPunct="1">
              <a:spcBef>
                <a:spcPts val="1600"/>
              </a:spcBef>
              <a:spcAft>
                <a:spcPct val="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723900" indent="-36830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&gt;"/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 eaLnBrk="1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de-DE" sz="1400" dirty="0"/>
              <a:t>Motion simulators replicate real-world motion.</a:t>
            </a:r>
          </a:p>
          <a:p>
            <a:pPr marL="342900" indent="-342900" algn="just" eaLnBrk="1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de-DE" sz="1400" dirty="0"/>
              <a:t>Mainly used in aviation and automotive industry.</a:t>
            </a:r>
          </a:p>
          <a:p>
            <a:pPr marL="342900" indent="-34290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Direct integration → Platform limit violations.</a:t>
            </a:r>
            <a:endParaRPr lang="en-US" altLang="de-DE" sz="1400" dirty="0"/>
          </a:p>
          <a:p>
            <a:pPr marL="342900" indent="-342900" algn="just" eaLnBrk="1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de-DE" sz="1400" dirty="0"/>
              <a:t>Motion cues </a:t>
            </a:r>
            <a:r>
              <a:rPr lang="en-US" sz="1400" dirty="0">
                <a:latin typeface="+mn-lt"/>
              </a:rPr>
              <a:t>→ </a:t>
            </a:r>
            <a:r>
              <a:rPr lang="en-US" sz="1400" dirty="0" err="1">
                <a:latin typeface="+mn-lt"/>
              </a:rPr>
              <a:t>I</a:t>
            </a:r>
            <a:r>
              <a:rPr lang="en-US" altLang="de-DE" sz="1400" dirty="0" err="1"/>
              <a:t>ntertial</a:t>
            </a:r>
            <a:r>
              <a:rPr lang="en-US" altLang="de-DE" sz="1400" dirty="0"/>
              <a:t> forces perceived by humans.</a:t>
            </a:r>
          </a:p>
          <a:p>
            <a:pPr marL="342900" indent="-342900" algn="just" eaLnBrk="1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de-DE" sz="1400" dirty="0"/>
              <a:t>Motion Cueing Algorithms (MCAs) simulate these cues.</a:t>
            </a:r>
          </a:p>
          <a:p>
            <a:pPr marL="342900" indent="-342900" algn="just" eaLnBrk="1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1400" kern="0" dirty="0">
                <a:latin typeface="+mn-lt"/>
                <a:ea typeface="Times New Roman" panose="02020603050405020304" pitchFamily="18" charset="0"/>
              </a:rPr>
              <a:t>H</a:t>
            </a:r>
            <a:r>
              <a:rPr lang="en-IN" sz="1400" kern="0" dirty="0">
                <a:effectLst/>
                <a:latin typeface="+mn-lt"/>
                <a:ea typeface="Times New Roman" panose="02020603050405020304" pitchFamily="18" charset="0"/>
              </a:rPr>
              <a:t>exapods (Stewart-Gough platform) </a:t>
            </a:r>
            <a:r>
              <a:rPr lang="en-US" sz="1400" dirty="0">
                <a:latin typeface="+mn-lt"/>
              </a:rPr>
              <a:t>→ Traditionally used</a:t>
            </a:r>
            <a:r>
              <a:rPr lang="en-IN" sz="1400" kern="0" dirty="0">
                <a:effectLst/>
                <a:latin typeface="+mn-lt"/>
                <a:ea typeface="Times New Roman" panose="02020603050405020304" pitchFamily="18" charset="0"/>
              </a:rPr>
              <a:t>.</a:t>
            </a:r>
            <a:endParaRPr lang="de-DE" altLang="de-DE" sz="1400" dirty="0">
              <a:latin typeface="+mn-lt"/>
            </a:endParaRPr>
          </a:p>
          <a:p>
            <a:pPr marL="285750" lvl="1" indent="-285750">
              <a:buFont typeface="Courier New" panose="02070309020205020404" pitchFamily="49" charset="0"/>
              <a:buChar char="o"/>
            </a:pPr>
            <a:endParaRPr lang="en-IN" sz="1400" dirty="0"/>
          </a:p>
          <a:p>
            <a:pPr lvl="2" indent="0">
              <a:buFont typeface="Verdana" pitchFamily="34" charset="0"/>
              <a:buNone/>
            </a:pPr>
            <a:endParaRPr lang="en-IN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pPr lvl="1"/>
            <a:endParaRPr lang="en-IN" sz="1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8F178-B9FD-695F-C614-75DBC97EF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EC0C6D83-55CE-A036-742C-36193D29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EVALUATION AND RESULTS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Evaluation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of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customised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CWA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F7EE2ECD-C12D-899B-9E6D-23CD34C9ACC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D67F15C5-37EA-AB5D-8858-BF9C8DC45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30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9C30B2BD-B02D-99FB-5F40-4BCCBC6102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A6D52C-29DA-B72A-162B-859D152E6F2B}"/>
              </a:ext>
            </a:extLst>
          </p:cNvPr>
          <p:cNvSpPr txBox="1"/>
          <p:nvPr/>
        </p:nvSpPr>
        <p:spPr>
          <a:xfrm>
            <a:off x="295276" y="1131590"/>
            <a:ext cx="8056562" cy="974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400"/>
              </a:spcBef>
              <a:spcAft>
                <a:spcPts val="400"/>
              </a:spcAft>
            </a:pPr>
            <a:r>
              <a:rPr lang="en-US" sz="1600" b="1" dirty="0">
                <a:latin typeface="+mj-lt"/>
              </a:rPr>
              <a:t>Summing Tilt Angles in Rotational Channel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Tilt rate &lt; 2°/s → rate limiter not needed.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Tilt angles summed with rotational angles (Roll and Pitch).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ECA12-5CDE-0197-19AB-56F61EA060A7}"/>
              </a:ext>
            </a:extLst>
          </p:cNvPr>
          <p:cNvSpPr txBox="1"/>
          <p:nvPr/>
        </p:nvSpPr>
        <p:spPr>
          <a:xfrm>
            <a:off x="2286000" y="3882645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Figure 24: </a:t>
            </a:r>
            <a:r>
              <a:rPr lang="en-US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Tilt rates obtained from the tilt coordination channel</a:t>
            </a:r>
            <a:endParaRPr lang="en-IN" sz="9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DF2B65-94B9-B562-1067-D479F3095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6"/>
          <a:stretch/>
        </p:blipFill>
        <p:spPr bwMode="auto">
          <a:xfrm>
            <a:off x="897926" y="2455285"/>
            <a:ext cx="6843323" cy="1430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52448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E2360-BDF8-D4EA-EF96-55A99D6BF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589C08AB-86A9-D3EE-0FAA-49678E01E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EVALUATION AND RESULTS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Evaluation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of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customised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CWA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04E58065-B1F4-2351-3A23-4908E3E6BCD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368EFF6A-50EB-20EF-B39A-50DF013806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31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523ACBC6-B344-A710-3215-0CC9570B27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9C042-D99B-5DDF-CD4B-1F9B260A5745}"/>
              </a:ext>
            </a:extLst>
          </p:cNvPr>
          <p:cNvSpPr txBox="1"/>
          <p:nvPr/>
        </p:nvSpPr>
        <p:spPr>
          <a:xfrm>
            <a:off x="295276" y="1131590"/>
            <a:ext cx="80565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400"/>
              </a:spcBef>
              <a:spcAft>
                <a:spcPts val="400"/>
              </a:spcAft>
            </a:pPr>
            <a:r>
              <a:rPr lang="en-US" sz="1600" b="1" dirty="0">
                <a:latin typeface="+mj-lt"/>
              </a:rPr>
              <a:t>Summing Tilt Angles in Rotational Channel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Combined plot shows influence of tilt on the final platform orientation.</a:t>
            </a:r>
          </a:p>
          <a:p>
            <a:pPr algn="just"/>
            <a:endParaRPr lang="en-US" sz="16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B10A0-7F4B-9D24-756D-0DE10A63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105" y="1892928"/>
            <a:ext cx="5939790" cy="1190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121F2-0894-4073-2CBD-60719369D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3419137"/>
            <a:ext cx="6312574" cy="12275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82937D-C30D-2CD4-C052-2A5EF083B2E0}"/>
              </a:ext>
            </a:extLst>
          </p:cNvPr>
          <p:cNvSpPr txBox="1"/>
          <p:nvPr/>
        </p:nvSpPr>
        <p:spPr>
          <a:xfrm>
            <a:off x="2555776" y="304579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Figure 2</a:t>
            </a:r>
            <a:r>
              <a:rPr lang="en-IN" sz="1000" dirty="0">
                <a:solidFill>
                  <a:srgbClr val="000000"/>
                </a:solidFill>
                <a:latin typeface="+mj-lt"/>
                <a:ea typeface="Frutiger LT Com 45 Light"/>
                <a:cs typeface="Frutiger LT Com 45 Light"/>
              </a:rPr>
              <a:t>5</a:t>
            </a: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: </a:t>
            </a:r>
            <a:r>
              <a:rPr lang="en-US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Tilt angles obtained from the tilt coordination channel</a:t>
            </a:r>
            <a:endParaRPr lang="en-IN" sz="9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07B2E-5D87-BF01-C33E-F9D12C59C7D8}"/>
              </a:ext>
            </a:extLst>
          </p:cNvPr>
          <p:cNvSpPr txBox="1"/>
          <p:nvPr/>
        </p:nvSpPr>
        <p:spPr>
          <a:xfrm>
            <a:off x="2286000" y="461099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Figure 2</a:t>
            </a:r>
            <a:r>
              <a:rPr lang="en-IN" sz="1000" dirty="0">
                <a:solidFill>
                  <a:srgbClr val="000000"/>
                </a:solidFill>
                <a:latin typeface="+mj-lt"/>
                <a:ea typeface="Frutiger LT Com 45 Light"/>
                <a:cs typeface="Frutiger LT Com 45 Light"/>
              </a:rPr>
              <a:t>6</a:t>
            </a: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: </a:t>
            </a:r>
            <a:r>
              <a:rPr lang="en-US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The final orientation of the </a:t>
            </a:r>
            <a:r>
              <a:rPr lang="en-US" sz="1000" dirty="0" err="1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IPAnema</a:t>
            </a:r>
            <a:r>
              <a:rPr lang="en-US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 3 platform</a:t>
            </a:r>
            <a:endParaRPr lang="en-IN" sz="9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5117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8E7A6-B5BB-6F9F-76D7-BDC26D532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C24BD7B0-2582-3A54-1403-FC02331FC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EVALUATION AND RESULTS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Evaluation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of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Cost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Function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Optimisation</a:t>
            </a: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5E781E18-0739-21AA-A39A-1AE0EBF37A0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6690BF19-7AB7-AFAE-A5B2-2F3135AC9E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32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362519DF-7731-0DA0-338F-B6996E33A1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E1C25-9744-35CD-F36A-77EFE3605CC2}"/>
              </a:ext>
            </a:extLst>
          </p:cNvPr>
          <p:cNvSpPr txBox="1"/>
          <p:nvPr/>
        </p:nvSpPr>
        <p:spPr>
          <a:xfrm>
            <a:off x="295276" y="1131590"/>
            <a:ext cx="8056562" cy="1610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400"/>
              </a:spcBef>
              <a:spcAft>
                <a:spcPts val="400"/>
              </a:spcAft>
            </a:pPr>
            <a:r>
              <a:rPr lang="en-US" sz="1600" b="1" dirty="0">
                <a:latin typeface="+mj-lt"/>
              </a:rPr>
              <a:t>Force Factors as Cost Metric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Objective: Match platform (output) forces with simulated (input) forces.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Clear deviations during dynamic events (like landing).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Deviations caused by filtering, damping, and scaling.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Overall force trends are preserved. </a:t>
            </a:r>
          </a:p>
        </p:txBody>
      </p:sp>
    </p:spTree>
    <p:extLst>
      <p:ext uri="{BB962C8B-B14F-4D97-AF65-F5344CB8AC3E}">
        <p14:creationId xmlns:p14="http://schemas.microsoft.com/office/powerpoint/2010/main" val="2626267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ECC63-A16A-952B-D950-85A3CDD0A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A7170209-3E2A-24CC-5659-DDD15FAB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EVALUATION AND RESULTS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Evaluation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of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Cost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Function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Optimisation</a:t>
            </a: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88F216D8-E99C-BA44-A1E8-A17BC937B53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642F0CC1-D915-BBC0-8239-2D67FA1CDE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33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572C8411-A1F5-0C91-CCF5-2C3E660CB6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17FAB-C370-6BB1-3E12-BF095E2F050A}"/>
              </a:ext>
            </a:extLst>
          </p:cNvPr>
          <p:cNvSpPr txBox="1"/>
          <p:nvPr/>
        </p:nvSpPr>
        <p:spPr>
          <a:xfrm>
            <a:off x="295276" y="1131590"/>
            <a:ext cx="8056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latin typeface="+mj-lt"/>
              </a:rPr>
              <a:t>Force Factors as Cost Metric</a:t>
            </a:r>
          </a:p>
          <a:p>
            <a:pPr algn="just"/>
            <a:endParaRPr lang="en-US" sz="16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82505D-6B3B-7A05-B618-CD77695FA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470777"/>
            <a:ext cx="6048672" cy="31442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5318A2-523D-2D4F-6B9A-59590760C7FE}"/>
              </a:ext>
            </a:extLst>
          </p:cNvPr>
          <p:cNvSpPr txBox="1"/>
          <p:nvPr/>
        </p:nvSpPr>
        <p:spPr>
          <a:xfrm>
            <a:off x="1934096" y="4635852"/>
            <a:ext cx="52758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Figure 27: </a:t>
            </a:r>
            <a:r>
              <a:rPr lang="en-US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Comparison of input forces to the forces acting on the platform </a:t>
            </a:r>
            <a:endParaRPr lang="en-IN" sz="9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782957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5A4BC-C0EC-8000-B10D-391D70C66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2B1E0290-1AE7-CA40-56AD-D26B85C8C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EVALUATION AND RESULTS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Evaluation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of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Cost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Function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Optimisation</a:t>
            </a: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98200249-ECEF-0834-1B04-19C3DFFA6C1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379622B7-6E75-3116-B4C4-37C39FEA44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34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BB654D51-F99F-3757-44FC-29336536B4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3E972-4A6D-FFC0-5269-6A72694745BA}"/>
              </a:ext>
            </a:extLst>
          </p:cNvPr>
          <p:cNvSpPr txBox="1"/>
          <p:nvPr/>
        </p:nvSpPr>
        <p:spPr>
          <a:xfrm>
            <a:off x="295276" y="1131590"/>
            <a:ext cx="805656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400"/>
              </a:spcBef>
              <a:spcAft>
                <a:spcPts val="400"/>
              </a:spcAft>
            </a:pPr>
            <a:r>
              <a:rPr lang="en-US" sz="1600" b="1" dirty="0">
                <a:latin typeface="+mj-lt"/>
              </a:rPr>
              <a:t>Outlier Mitigation through </a:t>
            </a:r>
            <a:r>
              <a:rPr lang="en-US" sz="1600" b="1" dirty="0" err="1">
                <a:latin typeface="+mj-lt"/>
              </a:rPr>
              <a:t>Normalisation</a:t>
            </a:r>
            <a:endParaRPr lang="en-US" sz="1600" b="1" dirty="0">
              <a:latin typeface="+mj-lt"/>
            </a:endParaRP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RAE-based Force Factor showed extreme outliers.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Outliers distorted the mean cost.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5 N offset </a:t>
            </a:r>
            <a:r>
              <a:rPr lang="en-IN" sz="1400" dirty="0">
                <a:latin typeface="+mj-lt"/>
              </a:rPr>
              <a:t>→</a:t>
            </a:r>
            <a:r>
              <a:rPr lang="en-US" sz="1400" dirty="0">
                <a:latin typeface="+mj-lt"/>
              </a:rPr>
              <a:t> More stable cost function.</a:t>
            </a:r>
          </a:p>
        </p:txBody>
      </p:sp>
    </p:spTree>
    <p:extLst>
      <p:ext uri="{BB962C8B-B14F-4D97-AF65-F5344CB8AC3E}">
        <p14:creationId xmlns:p14="http://schemas.microsoft.com/office/powerpoint/2010/main" val="1788782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8A4F3-DF90-4534-BFC8-61CCAE5CD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F7DAF4D2-7377-EAB9-A6D6-75E7FBE3B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EVALUATION AND RESULTS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Evaluation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of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Cost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Function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Optimisation</a:t>
            </a: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F7D45416-B764-E979-E93D-967C5E4D35A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0EC85723-72CC-4E4F-8F5A-EA620BF6DA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35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4BE3E24C-5AC7-0F71-1420-7283FAD6B4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A325C-FC48-18D2-EF30-CB35E94FAF25}"/>
              </a:ext>
            </a:extLst>
          </p:cNvPr>
          <p:cNvSpPr txBox="1"/>
          <p:nvPr/>
        </p:nvSpPr>
        <p:spPr>
          <a:xfrm>
            <a:off x="295276" y="1131590"/>
            <a:ext cx="80565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latin typeface="+mj-lt"/>
              </a:rPr>
              <a:t>Outlier Mitigation through </a:t>
            </a:r>
            <a:r>
              <a:rPr lang="en-US" sz="1600" b="1" dirty="0" err="1">
                <a:latin typeface="+mj-lt"/>
              </a:rPr>
              <a:t>Normalisation</a:t>
            </a:r>
            <a:endParaRPr lang="en-US" sz="16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71A65-06A1-A7A9-3BCB-E32DA983A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6" y="1470144"/>
            <a:ext cx="4064168" cy="3265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5D4EAF-8193-E65B-F510-3E1703F46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959" y="1470144"/>
            <a:ext cx="4012272" cy="3189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338647-F3E8-16AA-2CE4-A79D8662D656}"/>
              </a:ext>
            </a:extLst>
          </p:cNvPr>
          <p:cNvSpPr txBox="1"/>
          <p:nvPr/>
        </p:nvSpPr>
        <p:spPr>
          <a:xfrm>
            <a:off x="176584" y="4659982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Figure 28: </a:t>
            </a:r>
            <a:r>
              <a:rPr lang="en-US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Force Factors without Offset </a:t>
            </a:r>
            <a:endParaRPr lang="en-IN" sz="9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4FD6A-533F-2CDE-F4DE-8C7B37CF55B2}"/>
              </a:ext>
            </a:extLst>
          </p:cNvPr>
          <p:cNvSpPr txBox="1"/>
          <p:nvPr/>
        </p:nvSpPr>
        <p:spPr>
          <a:xfrm>
            <a:off x="4265221" y="466219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Figure 29: </a:t>
            </a:r>
            <a:r>
              <a:rPr lang="en-US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Force Factors with Offset </a:t>
            </a:r>
            <a:endParaRPr lang="en-IN" sz="9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0594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73C6D-EB1E-9B6D-8BD6-894E49991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F2649B2D-3D07-DB28-1A0A-CE4D794A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EVALUATION AND RESULTS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Evaluation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of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Cost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Function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Optimisation</a:t>
            </a: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3D7925DD-9BFD-2170-AF4C-070A2B18E27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E289A76D-8D3F-B9E1-0ACA-BB7A98C5DB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36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BED0631F-643F-2565-F2E6-EAE1BB07BC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970F0-3B0C-371E-2170-3AE7EED2BA80}"/>
              </a:ext>
            </a:extLst>
          </p:cNvPr>
          <p:cNvSpPr txBox="1"/>
          <p:nvPr/>
        </p:nvSpPr>
        <p:spPr>
          <a:xfrm>
            <a:off x="295276" y="1131590"/>
            <a:ext cx="80565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latin typeface="+mj-lt"/>
              </a:rPr>
              <a:t>Cost Function </a:t>
            </a:r>
            <a:r>
              <a:rPr lang="en-US" sz="1600" b="1" dirty="0" err="1">
                <a:latin typeface="+mj-lt"/>
              </a:rPr>
              <a:t>Optimisation</a:t>
            </a:r>
            <a:r>
              <a:rPr lang="en-US" sz="1600" b="1" dirty="0">
                <a:latin typeface="+mj-lt"/>
              </a:rPr>
              <a:t> 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1CFF3FC-2B0E-EC8C-19B2-0D49804DB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382146"/>
              </p:ext>
            </p:extLst>
          </p:nvPr>
        </p:nvGraphicFramePr>
        <p:xfrm>
          <a:off x="611560" y="1805063"/>
          <a:ext cx="5933440" cy="1725879"/>
        </p:xfrm>
        <a:graphic>
          <a:graphicData uri="http://schemas.openxmlformats.org/drawingml/2006/table">
            <a:tbl>
              <a:tblPr firstRow="1" firstCol="1" bandRow="1"/>
              <a:tblGrid>
                <a:gridCol w="604301">
                  <a:extLst>
                    <a:ext uri="{9D8B030D-6E8A-4147-A177-3AD203B41FA5}">
                      <a16:colId xmlns:a16="http://schemas.microsoft.com/office/drawing/2014/main" val="38736566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27267681"/>
                    </a:ext>
                  </a:extLst>
                </a:gridCol>
                <a:gridCol w="1967727">
                  <a:extLst>
                    <a:ext uri="{9D8B030D-6E8A-4147-A177-3AD203B41FA5}">
                      <a16:colId xmlns:a16="http://schemas.microsoft.com/office/drawing/2014/main" val="1010015797"/>
                    </a:ext>
                  </a:extLst>
                </a:gridCol>
                <a:gridCol w="1633220">
                  <a:extLst>
                    <a:ext uri="{9D8B030D-6E8A-4147-A177-3AD203B41FA5}">
                      <a16:colId xmlns:a16="http://schemas.microsoft.com/office/drawing/2014/main" val="127085477"/>
                    </a:ext>
                  </a:extLst>
                </a:gridCol>
              </a:tblGrid>
              <a:tr h="97296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  <a:tabLst>
                          <a:tab pos="920115" algn="ctr"/>
                        </a:tabLst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Axis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Average force factors/cost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(manual tuning)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Average force factors/cost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(post optimisation)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Manual washout damping factors</a:t>
                      </a: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(translational)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636676"/>
                  </a:ext>
                </a:extLst>
              </a:tr>
              <a:tr h="2509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X</a:t>
                      </a:r>
                      <a:endParaRPr lang="en-IN" sz="10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0.2101</a:t>
                      </a:r>
                      <a:endParaRPr lang="en-IN" sz="10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0.2271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0.001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721807"/>
                  </a:ext>
                </a:extLst>
              </a:tr>
              <a:tr h="2509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Y</a:t>
                      </a:r>
                      <a:endParaRPr lang="en-IN" sz="10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0.3002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0.2971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0.005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799357"/>
                  </a:ext>
                </a:extLst>
              </a:tr>
              <a:tr h="2509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Z</a:t>
                      </a:r>
                      <a:endParaRPr lang="en-IN" sz="10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0.0345</a:t>
                      </a:r>
                      <a:endParaRPr lang="en-IN" sz="10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0.0505</a:t>
                      </a:r>
                      <a:endParaRPr lang="en-IN" sz="10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0.001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9739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5172AD8-5ADA-1505-CBE5-EBDD9528BC4B}"/>
              </a:ext>
            </a:extLst>
          </p:cNvPr>
          <p:cNvSpPr txBox="1"/>
          <p:nvPr/>
        </p:nvSpPr>
        <p:spPr>
          <a:xfrm>
            <a:off x="2195736" y="147014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Table 1: </a:t>
            </a:r>
            <a:r>
              <a:rPr lang="en-US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Force factors and washout damping factors</a:t>
            </a:r>
            <a:endParaRPr lang="en-IN" sz="10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17E5F0-AC4D-FC10-03D2-298316B12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336433"/>
              </p:ext>
            </p:extLst>
          </p:nvPr>
        </p:nvGraphicFramePr>
        <p:xfrm>
          <a:off x="6545000" y="1805063"/>
          <a:ext cx="1806838" cy="1725879"/>
        </p:xfrm>
        <a:graphic>
          <a:graphicData uri="http://schemas.openxmlformats.org/drawingml/2006/table">
            <a:tbl>
              <a:tblPr firstRow="1" firstCol="1" bandRow="1"/>
              <a:tblGrid>
                <a:gridCol w="1806838">
                  <a:extLst>
                    <a:ext uri="{9D8B030D-6E8A-4147-A177-3AD203B41FA5}">
                      <a16:colId xmlns:a16="http://schemas.microsoft.com/office/drawing/2014/main" val="507241411"/>
                    </a:ext>
                  </a:extLst>
                </a:gridCol>
              </a:tblGrid>
              <a:tr h="97296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Optimised washout damping factors</a:t>
                      </a: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(translational)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477475"/>
                  </a:ext>
                </a:extLst>
              </a:tr>
              <a:tr h="2509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0.00470148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761291"/>
                  </a:ext>
                </a:extLst>
              </a:tr>
              <a:tr h="2509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0.00470148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748827"/>
                  </a:ext>
                </a:extLst>
              </a:tr>
              <a:tr h="2509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0.00470153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5667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CBFA49-1D57-0D0A-92EC-ED862C76C5EA}"/>
              </a:ext>
            </a:extLst>
          </p:cNvPr>
          <p:cNvSpPr txBox="1"/>
          <p:nvPr/>
        </p:nvSpPr>
        <p:spPr>
          <a:xfrm>
            <a:off x="539552" y="3795886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Multi-Axis </a:t>
            </a:r>
            <a:r>
              <a:rPr lang="en-US" sz="1400" dirty="0" err="1">
                <a:latin typeface="+mj-lt"/>
              </a:rPr>
              <a:t>optimisation</a:t>
            </a:r>
            <a:r>
              <a:rPr lang="en-US" sz="1400" dirty="0">
                <a:latin typeface="+mj-lt"/>
              </a:rPr>
              <a:t> trade-offs.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Effect of strong manual tuning.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043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FECCC-1128-C25A-D9DC-17E7357EB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176D51E1-EC23-3F92-B2F0-F4C381113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EVALUATION AND RESULTS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Evaluation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of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Cost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Function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Optimisation</a:t>
            </a: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EEF46AC0-161F-417C-EC32-23B1158FDA0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DD6546C0-172C-E42D-9301-B0F123DA49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37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19F648B8-731C-94F5-AE21-B5A0310F8C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C00571-C30D-0619-23E2-4EC0D7E1DD7A}"/>
              </a:ext>
            </a:extLst>
          </p:cNvPr>
          <p:cNvSpPr txBox="1"/>
          <p:nvPr/>
        </p:nvSpPr>
        <p:spPr>
          <a:xfrm>
            <a:off x="295276" y="1131590"/>
            <a:ext cx="8056562" cy="656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400"/>
              </a:spcBef>
              <a:spcAft>
                <a:spcPts val="400"/>
              </a:spcAft>
            </a:pPr>
            <a:r>
              <a:rPr lang="en-US" sz="1600" b="1" dirty="0">
                <a:latin typeface="+mj-lt"/>
              </a:rPr>
              <a:t>Cost Function </a:t>
            </a:r>
            <a:r>
              <a:rPr lang="en-US" sz="1600" b="1" dirty="0" err="1">
                <a:latin typeface="+mj-lt"/>
              </a:rPr>
              <a:t>Optimisation</a:t>
            </a:r>
            <a:r>
              <a:rPr lang="en-US" sz="1600" b="1" dirty="0">
                <a:latin typeface="+mj-lt"/>
              </a:rPr>
              <a:t> Results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Improved Force Stability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7A62FE-61D9-3EE5-5E15-E5140F6E07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5"/>
          <a:stretch/>
        </p:blipFill>
        <p:spPr bwMode="auto">
          <a:xfrm>
            <a:off x="1763688" y="1770142"/>
            <a:ext cx="5868652" cy="25705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21F5C2-765B-67D6-E487-42CAF10C34E3}"/>
              </a:ext>
            </a:extLst>
          </p:cNvPr>
          <p:cNvSpPr txBox="1"/>
          <p:nvPr/>
        </p:nvSpPr>
        <p:spPr>
          <a:xfrm>
            <a:off x="2286000" y="4412435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Figure 30: Force distribution on cables before optimisation</a:t>
            </a:r>
            <a:endParaRPr lang="en-IN" sz="9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90543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10B9F-DA31-D4DD-E71D-34D02CD3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22617DC7-D1FA-D278-F509-09EE9A8F3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EVALUATION AND RESULTS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Evaluation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of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Cost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Function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Optimisation</a:t>
            </a: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8271F421-5DEB-0DD8-9C83-A2DD7BF61A6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C83F2D09-8F2C-6D90-B378-994AA84EEC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38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9507F6AD-36B1-0DE9-1AE9-E42F6B0034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333B4-084D-6D29-BF12-F40E6B2EAA22}"/>
              </a:ext>
            </a:extLst>
          </p:cNvPr>
          <p:cNvSpPr txBox="1"/>
          <p:nvPr/>
        </p:nvSpPr>
        <p:spPr>
          <a:xfrm>
            <a:off x="295276" y="1131590"/>
            <a:ext cx="8056562" cy="656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400"/>
              </a:spcBef>
              <a:spcAft>
                <a:spcPts val="400"/>
              </a:spcAft>
            </a:pPr>
            <a:r>
              <a:rPr lang="en-US" sz="1600" b="1" dirty="0">
                <a:latin typeface="+mj-lt"/>
              </a:rPr>
              <a:t>Cost Function </a:t>
            </a:r>
            <a:r>
              <a:rPr lang="en-US" sz="1600" b="1" dirty="0" err="1">
                <a:latin typeface="+mj-lt"/>
              </a:rPr>
              <a:t>Optimisation</a:t>
            </a:r>
            <a:r>
              <a:rPr lang="en-US" sz="1600" b="1" dirty="0">
                <a:latin typeface="+mj-lt"/>
              </a:rPr>
              <a:t> Results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Improved Force 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B6199-F597-2408-8308-618C2DE4F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742126"/>
            <a:ext cx="5616624" cy="2753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4FC879-DE2F-7461-1662-C355F32343CA}"/>
              </a:ext>
            </a:extLst>
          </p:cNvPr>
          <p:cNvSpPr txBox="1"/>
          <p:nvPr/>
        </p:nvSpPr>
        <p:spPr>
          <a:xfrm>
            <a:off x="2286000" y="448576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Figure 31: </a:t>
            </a:r>
            <a:r>
              <a:rPr lang="en-US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Force distribution on cables after </a:t>
            </a:r>
            <a:r>
              <a:rPr lang="en-US" sz="1000" dirty="0" err="1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optimisation</a:t>
            </a:r>
            <a:endParaRPr lang="en-IN" sz="9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4551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205E6-6AF5-890E-711D-DFD50618E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D22594A3-1108-950B-2260-294568B7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EVALUATION AND RESULTS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Evaluation on Dynamic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Trajectory</a:t>
            </a: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B654C263-F75A-0572-7B8D-EF0B5722DE1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20F024CB-F090-327A-DB5B-46478E6E0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39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C95DA78E-5536-0BCA-C8C2-6742F13B53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Verdana" panose="020B0604030504040204" pitchFamily="34" charset="0"/>
              </a:rPr>
              <a:t>© FH AACHEN</a:t>
            </a:r>
            <a:r>
              <a:rPr lang="de-DE" altLang="de-DE" b="0" dirty="0">
                <a:latin typeface="Verdana" panose="020B0604030504040204" pitchFamily="34" charset="0"/>
              </a:rPr>
              <a:t> 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411A19-151D-A8F2-678F-6852E1BAB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94443"/>
              </p:ext>
            </p:extLst>
          </p:nvPr>
        </p:nvGraphicFramePr>
        <p:xfrm>
          <a:off x="718618" y="1705860"/>
          <a:ext cx="5933440" cy="1725879"/>
        </p:xfrm>
        <a:graphic>
          <a:graphicData uri="http://schemas.openxmlformats.org/drawingml/2006/table">
            <a:tbl>
              <a:tblPr firstRow="1" firstCol="1" bandRow="1"/>
              <a:tblGrid>
                <a:gridCol w="604301">
                  <a:extLst>
                    <a:ext uri="{9D8B030D-6E8A-4147-A177-3AD203B41FA5}">
                      <a16:colId xmlns:a16="http://schemas.microsoft.com/office/drawing/2014/main" val="38736566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27267681"/>
                    </a:ext>
                  </a:extLst>
                </a:gridCol>
                <a:gridCol w="1967727">
                  <a:extLst>
                    <a:ext uri="{9D8B030D-6E8A-4147-A177-3AD203B41FA5}">
                      <a16:colId xmlns:a16="http://schemas.microsoft.com/office/drawing/2014/main" val="1010015797"/>
                    </a:ext>
                  </a:extLst>
                </a:gridCol>
                <a:gridCol w="1633220">
                  <a:extLst>
                    <a:ext uri="{9D8B030D-6E8A-4147-A177-3AD203B41FA5}">
                      <a16:colId xmlns:a16="http://schemas.microsoft.com/office/drawing/2014/main" val="127085477"/>
                    </a:ext>
                  </a:extLst>
                </a:gridCol>
              </a:tblGrid>
              <a:tr h="97296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  <a:tabLst>
                          <a:tab pos="920115" algn="ctr"/>
                        </a:tabLst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Axis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Average force factors/cost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(manual tuning)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Average force factors/cost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(post optimisation)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Manual washout damping factors</a:t>
                      </a: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(translational)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636676"/>
                  </a:ext>
                </a:extLst>
              </a:tr>
              <a:tr h="2509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X</a:t>
                      </a:r>
                      <a:endParaRPr lang="en-IN" sz="10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0.2176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0.2351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0.001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721807"/>
                  </a:ext>
                </a:extLst>
              </a:tr>
              <a:tr h="2509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Y</a:t>
                      </a:r>
                      <a:endParaRPr lang="en-IN" sz="10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0.5563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0.5527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0.005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799357"/>
                  </a:ext>
                </a:extLst>
              </a:tr>
              <a:tr h="2509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Z</a:t>
                      </a:r>
                      <a:endParaRPr lang="en-IN" sz="10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0.2850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0.2826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0.005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9739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C33361-E827-6CB0-264C-B8D30D9CE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764387"/>
              </p:ext>
            </p:extLst>
          </p:nvPr>
        </p:nvGraphicFramePr>
        <p:xfrm>
          <a:off x="6652058" y="1705860"/>
          <a:ext cx="1806838" cy="1725879"/>
        </p:xfrm>
        <a:graphic>
          <a:graphicData uri="http://schemas.openxmlformats.org/drawingml/2006/table">
            <a:tbl>
              <a:tblPr firstRow="1" firstCol="1" bandRow="1"/>
              <a:tblGrid>
                <a:gridCol w="1806838">
                  <a:extLst>
                    <a:ext uri="{9D8B030D-6E8A-4147-A177-3AD203B41FA5}">
                      <a16:colId xmlns:a16="http://schemas.microsoft.com/office/drawing/2014/main" val="507241411"/>
                    </a:ext>
                  </a:extLst>
                </a:gridCol>
              </a:tblGrid>
              <a:tr h="97296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Optimised washout damping factors</a:t>
                      </a: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(translational)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477475"/>
                  </a:ext>
                </a:extLst>
              </a:tr>
              <a:tr h="2509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0.00482051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761291"/>
                  </a:ext>
                </a:extLst>
              </a:tr>
              <a:tr h="2509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0.00482051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748827"/>
                  </a:ext>
                </a:extLst>
              </a:tr>
              <a:tr h="2509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0.00482056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56676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7B01B6F-F84A-A884-74A6-1B58393288FC}"/>
              </a:ext>
            </a:extLst>
          </p:cNvPr>
          <p:cNvSpPr txBox="1"/>
          <p:nvPr/>
        </p:nvSpPr>
        <p:spPr>
          <a:xfrm>
            <a:off x="1907704" y="1413784"/>
            <a:ext cx="5328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Table 2: </a:t>
            </a:r>
            <a:r>
              <a:rPr lang="en-US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Force factors and washout damping factors for dynamic </a:t>
            </a:r>
            <a:r>
              <a:rPr lang="en-US" sz="1000" dirty="0" err="1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trajecory</a:t>
            </a:r>
            <a:endParaRPr lang="en-IN" sz="10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BEC09-71F8-4D99-FC91-DA946C862B56}"/>
              </a:ext>
            </a:extLst>
          </p:cNvPr>
          <p:cNvSpPr txBox="1"/>
          <p:nvPr/>
        </p:nvSpPr>
        <p:spPr>
          <a:xfrm>
            <a:off x="467544" y="3867894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Higher Z and Yaw manual damping.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Higher force factors in Y and Z axes.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2932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9F157-FE65-8331-1A61-30B03C537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79688661-9B08-1951-77DD-8747C3833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MOTIVATION AND OBJECTIVE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3C76EBAD-94DB-1B88-E4FB-1E0A55CF5B9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 dirty="0">
                <a:latin typeface="Verdana" panose="020B0604030504040204" pitchFamily="34" charset="0"/>
              </a:rPr>
              <a:t>  |</a:t>
            </a: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2C78EFF1-BD8E-3181-D796-5F2F4753B0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>
                <a:latin typeface="Verdana" panose="020B0604030504040204" pitchFamily="34" charset="0"/>
              </a:rPr>
              <a:pPr eaLnBrk="1" hangingPunct="1"/>
              <a:t>4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908BDE22-D48F-B611-510D-ACA9D57638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ADF61D-ADB7-B4C5-4AA9-EEA3CCE3B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999" y="1275606"/>
            <a:ext cx="5433267" cy="3508794"/>
          </a:xfrm>
        </p:spPr>
        <p:txBody>
          <a:bodyPr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1400" dirty="0"/>
              <a:t>Hexapods </a:t>
            </a:r>
            <a:r>
              <a:rPr lang="en-US" sz="1400" dirty="0">
                <a:latin typeface="+mn-lt"/>
              </a:rPr>
              <a:t>→</a:t>
            </a:r>
            <a:r>
              <a:rPr lang="en-IN" sz="1400" dirty="0"/>
              <a:t> limited motion range.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1400" dirty="0"/>
              <a:t>Cable-Driven Parallel Robots (CDPRs) offer:</a:t>
            </a:r>
          </a:p>
          <a:p>
            <a:pPr marL="1009650" lvl="2" indent="-285750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IN" sz="1400" dirty="0"/>
              <a:t>Larger motion range </a:t>
            </a:r>
          </a:p>
          <a:p>
            <a:pPr marL="1009650" lvl="2" indent="-285750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IN" sz="1400" dirty="0"/>
              <a:t>High-speed </a:t>
            </a:r>
            <a:r>
              <a:rPr lang="en-IN" sz="1400" dirty="0" err="1"/>
              <a:t>maneuvering</a:t>
            </a:r>
            <a:r>
              <a:rPr lang="en-IN" sz="1400" dirty="0"/>
              <a:t> capacity</a:t>
            </a:r>
          </a:p>
          <a:p>
            <a:pPr marL="1009650" lvl="2" indent="-285750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IN" sz="1400" dirty="0"/>
              <a:t>Long duration manoeuvres</a:t>
            </a:r>
          </a:p>
          <a:p>
            <a:pPr marL="1009650" lvl="2" indent="-285750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IN" sz="1400"/>
              <a:t>Higher </a:t>
            </a:r>
            <a:r>
              <a:rPr lang="en-US" altLang="de-DE" sz="1400">
                <a:latin typeface="+mn-lt"/>
              </a:rPr>
              <a:t>payload-to-weight </a:t>
            </a:r>
            <a:r>
              <a:rPr lang="en-US" altLang="de-DE" sz="1400" dirty="0">
                <a:latin typeface="+mn-lt"/>
              </a:rPr>
              <a:t>ratio </a:t>
            </a:r>
            <a:endParaRPr lang="en-IN" sz="1400" dirty="0"/>
          </a:p>
          <a:p>
            <a:pPr marL="285750" lvl="1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Implementing MCA on CDPR </a:t>
            </a:r>
            <a:r>
              <a:rPr lang="en-US" sz="1400" dirty="0" err="1"/>
              <a:t>IPAnema</a:t>
            </a:r>
            <a:r>
              <a:rPr lang="en-US" sz="1400" dirty="0"/>
              <a:t> 3.</a:t>
            </a:r>
          </a:p>
          <a:p>
            <a:pPr marL="285750" lvl="1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</a:rPr>
              <a:t>Optimising MCA parameters</a:t>
            </a:r>
            <a:r>
              <a:rPr lang="en-IN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N" sz="1400" dirty="0"/>
          </a:p>
          <a:p>
            <a:pPr marL="285750" lvl="1" indent="-285750">
              <a:buFont typeface="Courier New" panose="02070309020205020404" pitchFamily="49" charset="0"/>
              <a:buChar char="o"/>
            </a:pPr>
            <a:endParaRPr lang="en-IN" sz="1400" dirty="0"/>
          </a:p>
          <a:p>
            <a:pPr lvl="2" indent="0">
              <a:buNone/>
            </a:pPr>
            <a:endParaRPr lang="en-IN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pPr lvl="1"/>
            <a:endParaRPr lang="en-IN" sz="100" dirty="0"/>
          </a:p>
        </p:txBody>
      </p:sp>
      <p:pic>
        <p:nvPicPr>
          <p:cNvPr id="7" name="image5.png">
            <a:extLst>
              <a:ext uri="{FF2B5EF4-FFF2-40B4-BE49-F238E27FC236}">
                <a16:creationId xmlns:a16="http://schemas.microsoft.com/office/drawing/2014/main" id="{4B861417-2672-A7FF-7541-D390F855EF6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973084" y="1863710"/>
            <a:ext cx="3559356" cy="1866869"/>
          </a:xfrm>
          <a:prstGeom prst="rect">
            <a:avLst/>
          </a:prstGeom>
          <a:ln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E874C3-F102-C2CF-7154-7BEB770EE7AD}"/>
              </a:ext>
            </a:extLst>
          </p:cNvPr>
          <p:cNvSpPr txBox="1"/>
          <p:nvPr/>
        </p:nvSpPr>
        <p:spPr>
          <a:xfrm>
            <a:off x="5395268" y="3744783"/>
            <a:ext cx="27149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+mj-lt"/>
              </a:rPr>
              <a:t>Fig 3: </a:t>
            </a:r>
            <a:r>
              <a:rPr lang="en-IN" sz="1000" dirty="0" err="1">
                <a:latin typeface="+mj-lt"/>
              </a:rPr>
              <a:t>IPAnema</a:t>
            </a:r>
            <a:r>
              <a:rPr lang="en-IN" sz="1000" dirty="0">
                <a:latin typeface="+mj-lt"/>
              </a:rPr>
              <a:t> 3 at Fraunhofer IPA [3]</a:t>
            </a:r>
          </a:p>
        </p:txBody>
      </p:sp>
    </p:spTree>
    <p:extLst>
      <p:ext uri="{BB962C8B-B14F-4D97-AF65-F5344CB8AC3E}">
        <p14:creationId xmlns:p14="http://schemas.microsoft.com/office/powerpoint/2010/main" val="2532703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B45D1-1232-04B6-D851-408C4C5DE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EE04923E-FD83-028C-CBA2-12EA82ED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EVALUATION AND RESULTS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Evaluation on High Payload</a:t>
            </a: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7D72DF4E-3005-7639-C8F3-A08EF530016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130974D9-8AE1-9F83-E895-9317894D3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40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B78FD52F-2D34-63CE-1843-C0507A2BD9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3478D-8C26-6574-9AA4-EC196BF78137}"/>
              </a:ext>
            </a:extLst>
          </p:cNvPr>
          <p:cNvSpPr txBox="1"/>
          <p:nvPr/>
        </p:nvSpPr>
        <p:spPr>
          <a:xfrm>
            <a:off x="179512" y="1203598"/>
            <a:ext cx="817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Z-axis force </a:t>
            </a:r>
            <a:r>
              <a:rPr lang="en-IN" sz="1600" dirty="0">
                <a:latin typeface="+mj-lt"/>
              </a:rPr>
              <a:t>→</a:t>
            </a:r>
            <a:r>
              <a:rPr lang="en-US" sz="1600" dirty="0">
                <a:latin typeface="+mj-lt"/>
              </a:rPr>
              <a:t> -2400 N (~245 kg payload - </a:t>
            </a:r>
            <a:r>
              <a:rPr lang="en-US" sz="1600" dirty="0" err="1">
                <a:latin typeface="+mj-lt"/>
              </a:rPr>
              <a:t>IPAnema</a:t>
            </a:r>
            <a:r>
              <a:rPr lang="en-US" sz="1600" dirty="0">
                <a:latin typeface="+mj-lt"/>
              </a:rPr>
              <a:t> 3’s max capacity)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1106560-FDBD-6979-63B6-08CC134DB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256009"/>
              </p:ext>
            </p:extLst>
          </p:nvPr>
        </p:nvGraphicFramePr>
        <p:xfrm>
          <a:off x="616039" y="1897689"/>
          <a:ext cx="5933440" cy="1725879"/>
        </p:xfrm>
        <a:graphic>
          <a:graphicData uri="http://schemas.openxmlformats.org/drawingml/2006/table">
            <a:tbl>
              <a:tblPr firstRow="1" firstCol="1" bandRow="1"/>
              <a:tblGrid>
                <a:gridCol w="604301">
                  <a:extLst>
                    <a:ext uri="{9D8B030D-6E8A-4147-A177-3AD203B41FA5}">
                      <a16:colId xmlns:a16="http://schemas.microsoft.com/office/drawing/2014/main" val="38736566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27267681"/>
                    </a:ext>
                  </a:extLst>
                </a:gridCol>
                <a:gridCol w="1967727">
                  <a:extLst>
                    <a:ext uri="{9D8B030D-6E8A-4147-A177-3AD203B41FA5}">
                      <a16:colId xmlns:a16="http://schemas.microsoft.com/office/drawing/2014/main" val="1010015797"/>
                    </a:ext>
                  </a:extLst>
                </a:gridCol>
                <a:gridCol w="1633220">
                  <a:extLst>
                    <a:ext uri="{9D8B030D-6E8A-4147-A177-3AD203B41FA5}">
                      <a16:colId xmlns:a16="http://schemas.microsoft.com/office/drawing/2014/main" val="127085477"/>
                    </a:ext>
                  </a:extLst>
                </a:gridCol>
              </a:tblGrid>
              <a:tr h="97296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  <a:tabLst>
                          <a:tab pos="920115" algn="ctr"/>
                        </a:tabLst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Axis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Average force factors/cost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(manual tuning)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Average force factors/cost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(post optimisation)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Manual washout damping factors</a:t>
                      </a: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(translational)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636676"/>
                  </a:ext>
                </a:extLst>
              </a:tr>
              <a:tr h="2509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X</a:t>
                      </a:r>
                      <a:endParaRPr lang="en-IN" sz="10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0.2300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0.2361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0.002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721807"/>
                  </a:ext>
                </a:extLst>
              </a:tr>
              <a:tr h="2509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Y</a:t>
                      </a:r>
                      <a:endParaRPr lang="en-IN" sz="10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0.4010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0.3514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0.006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799357"/>
                  </a:ext>
                </a:extLst>
              </a:tr>
              <a:tr h="2509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Z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0.0410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0.0459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0.002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9739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53A5F37-94F3-B352-7325-776BA4AD5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061179"/>
              </p:ext>
            </p:extLst>
          </p:nvPr>
        </p:nvGraphicFramePr>
        <p:xfrm>
          <a:off x="6549479" y="1897689"/>
          <a:ext cx="1806838" cy="1725879"/>
        </p:xfrm>
        <a:graphic>
          <a:graphicData uri="http://schemas.openxmlformats.org/drawingml/2006/table">
            <a:tbl>
              <a:tblPr firstRow="1" firstCol="1" bandRow="1"/>
              <a:tblGrid>
                <a:gridCol w="1806838">
                  <a:extLst>
                    <a:ext uri="{9D8B030D-6E8A-4147-A177-3AD203B41FA5}">
                      <a16:colId xmlns:a16="http://schemas.microsoft.com/office/drawing/2014/main" val="507241411"/>
                    </a:ext>
                  </a:extLst>
                </a:gridCol>
              </a:tblGrid>
              <a:tr h="97296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Optimised washout damping factors</a:t>
                      </a: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(translational)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477475"/>
                  </a:ext>
                </a:extLst>
              </a:tr>
              <a:tr h="2509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Frutiger LT Com 45 Light"/>
                          <a:cs typeface="Frutiger LT Com 45 Light"/>
                        </a:rPr>
                        <a:t>0.00307043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761291"/>
                  </a:ext>
                </a:extLst>
              </a:tr>
              <a:tr h="2509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Frutiger LT Com 45 Light"/>
                          <a:cs typeface="Frutiger LT Com 45 Light"/>
                        </a:rPr>
                        <a:t>0.00307043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748827"/>
                  </a:ext>
                </a:extLst>
              </a:tr>
              <a:tr h="2509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Frutiger LT Com 45 Light"/>
                          <a:cs typeface="Frutiger LT Com 45 Light"/>
                        </a:rPr>
                        <a:t>0.00307049</a:t>
                      </a:r>
                      <a:endParaRPr lang="en-IN" sz="10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5667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3399582-71E4-8C48-9D30-48C941E47374}"/>
              </a:ext>
            </a:extLst>
          </p:cNvPr>
          <p:cNvSpPr txBox="1"/>
          <p:nvPr/>
        </p:nvSpPr>
        <p:spPr>
          <a:xfrm>
            <a:off x="2101554" y="1621439"/>
            <a:ext cx="48058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Table 3:  </a:t>
            </a:r>
            <a:r>
              <a:rPr lang="en-US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Force factors and washout damping factors for high payload</a:t>
            </a:r>
            <a:endParaRPr lang="en-IN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363D2-5435-9EBA-A635-BE410FD19197}"/>
              </a:ext>
            </a:extLst>
          </p:cNvPr>
          <p:cNvSpPr txBox="1"/>
          <p:nvPr/>
        </p:nvSpPr>
        <p:spPr>
          <a:xfrm>
            <a:off x="467544" y="3867894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Higher initial manual damping.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Reduced effective workspace.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7064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C44AA-AF4F-E174-1690-B5BCA30D5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211FB1F1-5AA8-B5E6-96A6-DB419E627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EVALUATION AND RESULTS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 err="1">
                <a:solidFill>
                  <a:srgbClr val="00B1AC"/>
                </a:solidFill>
                <a:latin typeface="+mj-lt"/>
              </a:rPr>
              <a:t>Comparision</a:t>
            </a: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91E95BE4-620C-7E6E-7B14-6AC08EC0737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CE5FF286-5A53-DEEE-BF68-00BA5EEAA3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41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04E592EC-0576-0EDE-E415-F84439F68CB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0FBC32-CCCD-FBA0-BDD1-33148A51C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29085"/>
              </p:ext>
            </p:extLst>
          </p:nvPr>
        </p:nvGraphicFramePr>
        <p:xfrm>
          <a:off x="1296220" y="1851670"/>
          <a:ext cx="6408712" cy="2368550"/>
        </p:xfrm>
        <a:graphic>
          <a:graphicData uri="http://schemas.openxmlformats.org/drawingml/2006/table">
            <a:tbl>
              <a:tblPr firstRow="1" firstCol="1" bandRow="1"/>
              <a:tblGrid>
                <a:gridCol w="988695">
                  <a:extLst>
                    <a:ext uri="{9D8B030D-6E8A-4147-A177-3AD203B41FA5}">
                      <a16:colId xmlns:a16="http://schemas.microsoft.com/office/drawing/2014/main" val="499987908"/>
                    </a:ext>
                  </a:extLst>
                </a:gridCol>
                <a:gridCol w="988695">
                  <a:extLst>
                    <a:ext uri="{9D8B030D-6E8A-4147-A177-3AD203B41FA5}">
                      <a16:colId xmlns:a16="http://schemas.microsoft.com/office/drawing/2014/main" val="2410380142"/>
                    </a:ext>
                  </a:extLst>
                </a:gridCol>
                <a:gridCol w="988695">
                  <a:extLst>
                    <a:ext uri="{9D8B030D-6E8A-4147-A177-3AD203B41FA5}">
                      <a16:colId xmlns:a16="http://schemas.microsoft.com/office/drawing/2014/main" val="1719930368"/>
                    </a:ext>
                  </a:extLst>
                </a:gridCol>
                <a:gridCol w="1210379">
                  <a:extLst>
                    <a:ext uri="{9D8B030D-6E8A-4147-A177-3AD203B41FA5}">
                      <a16:colId xmlns:a16="http://schemas.microsoft.com/office/drawing/2014/main" val="1360369827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935216519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2778720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Trajectory</a:t>
                      </a:r>
                      <a:endParaRPr lang="en-IN" sz="6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type</a:t>
                      </a:r>
                      <a:endParaRPr lang="en-IN" sz="6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Manual damping</a:t>
                      </a:r>
                      <a:endParaRPr lang="en-IN" sz="6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[X, Y, Z]</a:t>
                      </a:r>
                      <a:endParaRPr lang="en-IN" sz="6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Optimised</a:t>
                      </a:r>
                      <a:endParaRPr lang="en-IN" sz="6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damping</a:t>
                      </a:r>
                      <a:endParaRPr lang="en-IN" sz="6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b="1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[X, Y, Z]</a:t>
                      </a:r>
                      <a:endParaRPr lang="en-IN" sz="6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b="1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Manual damping</a:t>
                      </a:r>
                      <a:endParaRPr lang="en-IN" sz="6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b="1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[roll, pitch, yaw]</a:t>
                      </a:r>
                      <a:endParaRPr lang="en-IN" sz="6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b="1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Manual average force factor</a:t>
                      </a:r>
                      <a:endParaRPr lang="en-IN" sz="6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b="1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[X, Y, Z]</a:t>
                      </a:r>
                      <a:endParaRPr lang="en-IN" sz="6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b="1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Optimised average force factor</a:t>
                      </a:r>
                      <a:endParaRPr lang="en-IN" sz="6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b="1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[X, Y, Z]</a:t>
                      </a:r>
                      <a:endParaRPr lang="en-IN" sz="6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153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Trajectory 1 with </a:t>
                      </a:r>
                      <a:br>
                        <a:rPr lang="en-IN" sz="9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</a:br>
                      <a:r>
                        <a:rPr lang="en-IN" sz="9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Z = -1000N</a:t>
                      </a:r>
                      <a:endParaRPr lang="en-IN" sz="6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[0.001, 0.005, 0.001]</a:t>
                      </a:r>
                      <a:endParaRPr lang="en-IN" sz="6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[0.00470148, 0.00470148, 0.00470153]</a:t>
                      </a:r>
                      <a:endParaRPr lang="en-IN" sz="6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[0.005, 0.007, 0.01]</a:t>
                      </a:r>
                      <a:endParaRPr lang="en-IN" sz="6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[0.2101, 0.3002, 0.0345]</a:t>
                      </a:r>
                      <a:endParaRPr lang="en-IN" sz="6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[0.2271, 0.2971, 0.0505]</a:t>
                      </a:r>
                      <a:endParaRPr lang="en-IN" sz="6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9480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Trajectory 2</a:t>
                      </a:r>
                      <a:endParaRPr lang="en-IN" sz="6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with</a:t>
                      </a:r>
                      <a:br>
                        <a:rPr lang="en-IN" sz="9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</a:br>
                      <a:r>
                        <a:rPr lang="en-IN" sz="9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Z = -1000N</a:t>
                      </a:r>
                      <a:endParaRPr lang="en-IN" sz="6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[0.001, 0.005, 0.005]</a:t>
                      </a:r>
                      <a:endParaRPr lang="en-IN" sz="6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 </a:t>
                      </a:r>
                      <a:endParaRPr lang="en-IN" sz="6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[0.00482051, 0.00482051, 0.00482056]</a:t>
                      </a:r>
                      <a:endParaRPr lang="en-IN" sz="6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[0.005, 0.007, 0.018]</a:t>
                      </a:r>
                      <a:endParaRPr lang="en-IN" sz="6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[0.2176, 0.5563, 0.2850]</a:t>
                      </a:r>
                      <a:endParaRPr lang="en-IN" sz="6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[0.2351, 0.5527, 0.2826]</a:t>
                      </a:r>
                      <a:endParaRPr lang="en-IN" sz="6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323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Trajectory 1</a:t>
                      </a:r>
                      <a:endParaRPr lang="en-IN" sz="6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With</a:t>
                      </a:r>
                      <a:br>
                        <a:rPr lang="en-IN" sz="9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</a:br>
                      <a:r>
                        <a:rPr lang="en-IN" sz="9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Z = -2400N</a:t>
                      </a:r>
                      <a:endParaRPr lang="en-IN" sz="6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[0.002, 0.006, 0.002]</a:t>
                      </a:r>
                      <a:endParaRPr lang="en-IN" sz="6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[0.00307043, 0.00307043, 0.00307049]</a:t>
                      </a:r>
                      <a:endParaRPr lang="en-IN" sz="6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kern="10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[0.006, 0.008, 0.02]</a:t>
                      </a:r>
                      <a:endParaRPr lang="en-IN" sz="600" kern="10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[0.2300, 0.4010, 0.0410]</a:t>
                      </a:r>
                      <a:endParaRPr lang="en-IN" sz="6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900" kern="100" dirty="0">
                          <a:effectLst/>
                          <a:latin typeface="+mj-lt"/>
                          <a:ea typeface="Frutiger LT Com 45 Light"/>
                          <a:cs typeface="Frutiger LT Com 45 Light"/>
                        </a:rPr>
                        <a:t>[0.2361, 0.3514, 0.0459]</a:t>
                      </a:r>
                      <a:endParaRPr lang="en-IN" sz="600" kern="100" dirty="0">
                        <a:effectLst/>
                        <a:latin typeface="+mj-lt"/>
                        <a:ea typeface="Frutiger LT Com 45 Light"/>
                        <a:cs typeface="Frutiger LT Com 45 Ligh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1837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0C7BF6-E380-8126-8606-FE3AE9F85BB8}"/>
              </a:ext>
            </a:extLst>
          </p:cNvPr>
          <p:cNvSpPr txBox="1"/>
          <p:nvPr/>
        </p:nvSpPr>
        <p:spPr>
          <a:xfrm>
            <a:off x="2123728" y="1627582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N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Table 4: </a:t>
            </a:r>
            <a:r>
              <a:rPr lang="en-US" sz="1000" dirty="0">
                <a:solidFill>
                  <a:srgbClr val="000000"/>
                </a:solidFill>
                <a:effectLst/>
                <a:latin typeface="+mj-lt"/>
                <a:ea typeface="Frutiger LT Com 45 Light"/>
                <a:cs typeface="Frutiger LT Com 45 Light"/>
              </a:rPr>
              <a:t>Comparison of final parameters</a:t>
            </a:r>
            <a:endParaRPr lang="en-IN" sz="1000" dirty="0">
              <a:solidFill>
                <a:srgbClr val="1F497D"/>
              </a:solidFill>
              <a:effectLst/>
              <a:latin typeface="+mj-lt"/>
              <a:ea typeface="Frutiger LT Com 45 Light"/>
              <a:cs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426816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BC9EA-6302-767C-A758-75F9DFFBB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E68A5-C3EF-70CA-6B13-535423471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IN" dirty="0"/>
              <a:t>CONCLUSION AND OUTLOOK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5469F-318E-BE3B-BD77-2BEDA2EBB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793FC9-C905-46F9-A8A6-96C7D4E4B6C0}" type="datetime1">
              <a:rPr lang="de-DE" smtClean="0"/>
              <a:pPr>
                <a:defRPr/>
              </a:pPr>
              <a:t>09.05.2025</a:t>
            </a:fld>
            <a:r>
              <a:rPr lang="de-DE"/>
              <a:t>  |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38B5E-3775-71D4-DF73-7F3D1F4F04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E09560-A83A-4DD4-AFA0-4944E42D390E}" type="slidenum">
              <a:rPr lang="de-DE" altLang="de-DE" smtClean="0"/>
              <a:pPr/>
              <a:t>42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B2C71-38BA-D0DA-46E7-4595E0FAF4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16057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C06A1-F51D-6413-314B-5DA10061C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2BE90612-7906-CBB9-BCCE-8032CF0B9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CONCLUSION AND OUTLOOK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Summary</a:t>
            </a: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D6FC0FCC-8D84-4A78-3FE1-4B9503318F3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3907A48D-FAAB-7F95-CC6A-7382283EC0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43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2DD85F9C-D110-0302-17B6-B8413C339D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08D93-1E62-C8FC-B5B8-C870A8D39C66}"/>
              </a:ext>
            </a:extLst>
          </p:cNvPr>
          <p:cNvSpPr txBox="1"/>
          <p:nvPr/>
        </p:nvSpPr>
        <p:spPr>
          <a:xfrm>
            <a:off x="287338" y="1131590"/>
            <a:ext cx="8064500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Demonstrated a systematic, force feasible approach for motion cueing using CWA for the CDPR </a:t>
            </a:r>
            <a:r>
              <a:rPr lang="en-US" sz="1400" dirty="0" err="1">
                <a:latin typeface="+mj-lt"/>
              </a:rPr>
              <a:t>IPAnema</a:t>
            </a:r>
            <a:r>
              <a:rPr lang="en-US" sz="1400" dirty="0">
                <a:latin typeface="+mj-lt"/>
              </a:rPr>
              <a:t> 3 platform.</a:t>
            </a:r>
            <a:endParaRPr lang="en-IN" sz="1400" dirty="0">
              <a:latin typeface="+mj-lt"/>
            </a:endParaRP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Introduced a cost function optimization to this CWA.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Results </a:t>
            </a:r>
            <a:r>
              <a:rPr lang="en-IN" sz="1400" dirty="0">
                <a:latin typeface="+mj-lt"/>
              </a:rPr>
              <a:t>→</a:t>
            </a:r>
            <a:r>
              <a:rPr lang="en-US" sz="1400" dirty="0">
                <a:latin typeface="+mj-lt"/>
              </a:rPr>
              <a:t> Modest improvements in cost but improved force stability.</a:t>
            </a:r>
          </a:p>
        </p:txBody>
      </p:sp>
    </p:spTree>
    <p:extLst>
      <p:ext uri="{BB962C8B-B14F-4D97-AF65-F5344CB8AC3E}">
        <p14:creationId xmlns:p14="http://schemas.microsoft.com/office/powerpoint/2010/main" val="4111248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0A80C-4D7A-308F-E2D3-19CA44F6F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422E41CD-E4E2-5C87-E0ED-AAEDEEE3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CONCLUSION AND OUTLOOK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Future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work</a:t>
            </a: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1BD2BDB4-D433-E00F-1DF4-41280D6F5DF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>
                <a:latin typeface="Verdana" panose="020B0604030504040204" pitchFamily="34" charset="0"/>
              </a:rPr>
              <a:t>  |</a:t>
            </a:r>
            <a:endParaRPr lang="de-DE" altLang="de-DE" dirty="0">
              <a:latin typeface="Verdana" panose="020B0604030504040204" pitchFamily="34" charset="0"/>
            </a:endParaRP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3DE6A7FA-7E95-6B56-A4B6-EAED03F5E3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 smtClean="0">
                <a:latin typeface="Verdana" panose="020B0604030504040204" pitchFamily="34" charset="0"/>
              </a:rPr>
              <a:pPr eaLnBrk="1" hangingPunct="1"/>
              <a:t>44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2FAD8A85-C689-A8C2-D365-5EF5B594BA5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6819-E7A1-3F7A-1889-3BB082AF4B5D}"/>
              </a:ext>
            </a:extLst>
          </p:cNvPr>
          <p:cNvSpPr txBox="1"/>
          <p:nvPr/>
        </p:nvSpPr>
        <p:spPr>
          <a:xfrm>
            <a:off x="287338" y="1131590"/>
            <a:ext cx="8064500" cy="2441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Hardware Implementation.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j-lt"/>
              </a:rPr>
              <a:t>Optimisation</a:t>
            </a:r>
            <a:r>
              <a:rPr lang="en-US" sz="1400" dirty="0">
                <a:latin typeface="+mj-lt"/>
              </a:rPr>
              <a:t> of rotational parameters.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Axis-Wise independent optimization.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Adaptive platform orientation and origin shifting.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Real time </a:t>
            </a:r>
            <a:r>
              <a:rPr lang="en-US" sz="1400" dirty="0" err="1">
                <a:latin typeface="+mj-lt"/>
              </a:rPr>
              <a:t>optimisation</a:t>
            </a:r>
            <a:r>
              <a:rPr lang="en-US" sz="1400" dirty="0">
                <a:latin typeface="+mj-lt"/>
              </a:rPr>
              <a:t>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j-lt"/>
              </a:rPr>
              <a:t>Generalisation</a:t>
            </a:r>
            <a:r>
              <a:rPr lang="en-US" sz="1400" dirty="0">
                <a:latin typeface="+mj-lt"/>
              </a:rPr>
              <a:t> to other CDPR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6464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61966-BE07-F116-7E5D-449F0D3AF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3369B9A4-C8F9-FB27-70A8-BCD02A14D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pPr eaLnBrk="1" hangingPunct="1"/>
            <a:r>
              <a:rPr lang="de-DE" altLang="de-DE" dirty="0">
                <a:solidFill>
                  <a:schemeClr val="accent1"/>
                </a:solidFill>
              </a:rPr>
              <a:t>REFERENCES</a:t>
            </a:r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92EFFABD-1088-6604-BF4E-B90140725FE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 dirty="0">
                <a:latin typeface="Verdana" panose="020B0604030504040204" pitchFamily="34" charset="0"/>
              </a:rPr>
              <a:t>  |</a:t>
            </a: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7A035C5A-6AC1-066E-E17C-966EAEA4B8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>
                <a:latin typeface="Verdana" panose="020B0604030504040204" pitchFamily="34" charset="0"/>
              </a:rPr>
              <a:pPr eaLnBrk="1" hangingPunct="1"/>
              <a:t>45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F3CE39AF-5B2B-844C-E364-270C115BFB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BA3D1-6E00-E885-37A0-880DFD8F9286}"/>
              </a:ext>
            </a:extLst>
          </p:cNvPr>
          <p:cNvSpPr txBox="1"/>
          <p:nvPr/>
        </p:nvSpPr>
        <p:spPr>
          <a:xfrm>
            <a:off x="179512" y="1347614"/>
            <a:ext cx="8424936" cy="3783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IN" sz="1050" dirty="0">
                <a:latin typeface="+mj-lt"/>
              </a:rPr>
              <a:t>[1] </a:t>
            </a:r>
            <a:r>
              <a:rPr lang="en-IN" sz="1050" dirty="0">
                <a:effectLst/>
                <a:latin typeface="+mj-lt"/>
                <a:ea typeface="Frutiger LT Com 45 Light"/>
                <a:cs typeface="Frutiger LT Com 45 Light"/>
              </a:rPr>
              <a:t>Casas, S., Olanda, R., &amp; Dey, N. (2017). “Motion cueing algorithms: A review. Algorithms, evaluation and tuning”. </a:t>
            </a:r>
            <a:r>
              <a:rPr lang="en-IN" sz="1050" i="1" dirty="0">
                <a:effectLst/>
                <a:latin typeface="+mj-lt"/>
                <a:ea typeface="Frutiger LT Com 45 Light"/>
                <a:cs typeface="Frutiger LT Com 45 Light"/>
              </a:rPr>
              <a:t>International Journal of Virtual and Augmented Reality</a:t>
            </a:r>
            <a:r>
              <a:rPr lang="en-IN" sz="1050" dirty="0">
                <a:effectLst/>
                <a:latin typeface="+mj-lt"/>
                <a:ea typeface="Frutiger LT Com 45 Light"/>
                <a:cs typeface="Frutiger LT Com 45 Light"/>
              </a:rPr>
              <a:t>, 1(1), 90–106. DOI: 10.4018/IJVAR.2017010107​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IN" sz="1050" dirty="0">
                <a:latin typeface="+mj-lt"/>
              </a:rPr>
              <a:t>[2] </a:t>
            </a:r>
            <a:r>
              <a:rPr lang="en-IN" sz="1050" kern="0" dirty="0">
                <a:effectLst/>
                <a:latin typeface="+mj-lt"/>
                <a:ea typeface="Times New Roman" panose="02020603050405020304" pitchFamily="18" charset="0"/>
              </a:rPr>
              <a:t>Kuhl, J. G., Evans, D., </a:t>
            </a:r>
            <a:r>
              <a:rPr lang="en-IN" sz="1050" kern="0" dirty="0" err="1">
                <a:effectLst/>
                <a:latin typeface="+mj-lt"/>
                <a:ea typeface="Times New Roman" panose="02020603050405020304" pitchFamily="18" charset="0"/>
              </a:rPr>
              <a:t>Papelis</a:t>
            </a:r>
            <a:r>
              <a:rPr lang="en-IN" sz="1050" kern="0" dirty="0">
                <a:effectLst/>
                <a:latin typeface="+mj-lt"/>
                <a:ea typeface="Times New Roman" panose="02020603050405020304" pitchFamily="18" charset="0"/>
              </a:rPr>
              <a:t>, Y., Romano, R., &amp; Watson, G. (1995). “The Iowa Driving Simulator: An Immersive Research Environment”. </a:t>
            </a:r>
            <a:r>
              <a:rPr lang="en-IN" sz="1050" i="1" kern="0" dirty="0">
                <a:effectLst/>
                <a:latin typeface="+mj-lt"/>
                <a:ea typeface="Times New Roman" panose="02020603050405020304" pitchFamily="18" charset="0"/>
              </a:rPr>
              <a:t>IEEE Computer</a:t>
            </a:r>
            <a:r>
              <a:rPr lang="en-IN" sz="1050" kern="0" dirty="0">
                <a:effectLst/>
                <a:latin typeface="+mj-lt"/>
                <a:ea typeface="Times New Roman" panose="02020603050405020304" pitchFamily="18" charset="0"/>
              </a:rPr>
              <a:t>, 28(7), 35–41. DOI: 10.1109/2.391039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IN" sz="1050" kern="0" dirty="0">
                <a:latin typeface="+mj-lt"/>
              </a:rPr>
              <a:t>[3] </a:t>
            </a:r>
            <a:r>
              <a:rPr lang="en-IN" sz="1050" kern="0" dirty="0">
                <a:effectLst/>
                <a:latin typeface="+mj-lt"/>
                <a:ea typeface="Times New Roman" panose="02020603050405020304" pitchFamily="18" charset="0"/>
              </a:rPr>
              <a:t>Fraunhofer IPA, Cable-Driven Parallel Robots. [Online]. Available: </a:t>
            </a:r>
            <a:r>
              <a:rPr lang="en-IN" sz="1050" kern="0" dirty="0">
                <a:effectLst/>
                <a:latin typeface="+mj-lt"/>
                <a:ea typeface="Times New Roman" panose="02020603050405020304" pitchFamily="18" charset="0"/>
                <a:hlinkClick r:id="rId2"/>
              </a:rPr>
              <a:t>https://www.ipa.fraunhofer.de/en/expertise/robot-and-assistive-systems/intralogistics-and-material-flow/cable-driven-parallel-robot.html</a:t>
            </a:r>
            <a:endParaRPr lang="en-IN" sz="1050" kern="0" dirty="0">
              <a:effectLst/>
              <a:latin typeface="+mj-lt"/>
              <a:ea typeface="Times New Roman" panose="02020603050405020304" pitchFamily="18" charset="0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IN" sz="1050" dirty="0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[4] A. H. J. Jamson, </a:t>
            </a:r>
            <a:r>
              <a:rPr lang="en-IN" sz="1050" i="1" dirty="0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"Motion Cueing in Driving Simulators for Research Applications"</a:t>
            </a:r>
            <a:r>
              <a:rPr lang="en-IN" sz="1050" dirty="0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, Ph.D. dissertation, Univ. of Leeds, 2010. [Online]. Available: </a:t>
            </a:r>
            <a:r>
              <a:rPr lang="en-IN" sz="1050" u="none" strike="noStrike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Frutiger LT Com 45 Light"/>
                <a:hlinkClick r:id="rId3"/>
              </a:rPr>
              <a:t>https://core.ac.uk/download/pdf/1145908.pdf</a:t>
            </a:r>
            <a:r>
              <a:rPr lang="en-IN" sz="1050" dirty="0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 </a:t>
            </a:r>
            <a:endParaRPr lang="en-IN" sz="1050" kern="0" dirty="0">
              <a:effectLst/>
              <a:latin typeface="+mj-lt"/>
              <a:ea typeface="Times New Roman" panose="02020603050405020304" pitchFamily="18" charset="0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IN" sz="1050" dirty="0">
                <a:latin typeface="+mj-lt"/>
                <a:ea typeface="Frutiger LT Com 45 Light"/>
                <a:cs typeface="Frutiger LT Com 45 Light"/>
              </a:rPr>
              <a:t>[5] </a:t>
            </a:r>
            <a:r>
              <a:rPr lang="de-DE" sz="1050" dirty="0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Qian, S., </a:t>
            </a:r>
            <a:r>
              <a:rPr lang="de-DE" sz="1050" dirty="0" err="1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Zi</a:t>
            </a:r>
            <a:r>
              <a:rPr lang="de-DE" sz="1050" dirty="0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, B., Shang, W.-W., &amp; </a:t>
            </a:r>
            <a:r>
              <a:rPr lang="de-DE" sz="1050" dirty="0" err="1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Xu</a:t>
            </a:r>
            <a:r>
              <a:rPr lang="de-DE" sz="1050" dirty="0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, Q.-S. (2018). </a:t>
            </a:r>
            <a:r>
              <a:rPr lang="en-IN" sz="1050" dirty="0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“A Review on Cable-driven Parallel Robots”. </a:t>
            </a:r>
            <a:r>
              <a:rPr lang="en-IN" sz="1050" i="1" dirty="0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Chinese Journal of Mechanical Engineering</a:t>
            </a:r>
            <a:r>
              <a:rPr lang="en-IN" sz="1050" dirty="0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, 31, Article 66. DOI: 10.1186/s10033-018-0267-9</a:t>
            </a:r>
            <a:endParaRPr lang="en-IN" sz="1050" dirty="0">
              <a:effectLst/>
              <a:latin typeface="+mj-lt"/>
              <a:ea typeface="Frutiger LT Com 45 Light"/>
              <a:cs typeface="Frutiger LT Com 45 Light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IN" sz="1050" dirty="0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[</a:t>
            </a:r>
            <a:r>
              <a:rPr lang="en-IN" sz="1050" dirty="0">
                <a:latin typeface="+mj-lt"/>
                <a:ea typeface="Times New Roman" panose="02020603050405020304" pitchFamily="18" charset="0"/>
                <a:cs typeface="Frutiger LT Com 45 Light"/>
              </a:rPr>
              <a:t>6</a:t>
            </a:r>
            <a:r>
              <a:rPr lang="en-IN" sz="1050" dirty="0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] P. </a:t>
            </a:r>
            <a:r>
              <a:rPr lang="en-IN" sz="1050" dirty="0" err="1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Miermeister</a:t>
            </a:r>
            <a:r>
              <a:rPr lang="en-IN" sz="1050" dirty="0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, M. </a:t>
            </a:r>
            <a:r>
              <a:rPr lang="en-IN" sz="1050" dirty="0" err="1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Lächele</a:t>
            </a:r>
            <a:r>
              <a:rPr lang="en-IN" sz="1050" dirty="0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, R. Boss, C. Masone, M. F. Huber, A. Schlaefer, A. Pott, and H. H. </a:t>
            </a:r>
            <a:r>
              <a:rPr lang="en-IN" sz="1050" dirty="0" err="1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Bülthoff</a:t>
            </a:r>
            <a:r>
              <a:rPr lang="en-IN" sz="1050" dirty="0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, "The </a:t>
            </a:r>
            <a:r>
              <a:rPr lang="en-IN" sz="1050" dirty="0" err="1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CableRobot</a:t>
            </a:r>
            <a:r>
              <a:rPr lang="en-IN" sz="1050" dirty="0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 Simulator: Large Scale Motion Platform Based on Cable Robot Technology," in </a:t>
            </a:r>
            <a:r>
              <a:rPr lang="en-IN" sz="1050" i="1" dirty="0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2016 IEEE/RSJ International Conference on Intelligent Robots and Systems (IROS)</a:t>
            </a:r>
            <a:r>
              <a:rPr lang="en-IN" sz="1050" dirty="0">
                <a:effectLst/>
                <a:latin typeface="+mj-lt"/>
                <a:ea typeface="Times New Roman" panose="02020603050405020304" pitchFamily="18" charset="0"/>
                <a:cs typeface="Frutiger LT Com 45 Light"/>
              </a:rPr>
              <a:t>, Daejeon, South Korea, 2016, pp. 3024–3029. DOI: 10.1109/IROS.2016.7759468.</a:t>
            </a:r>
            <a:endParaRPr lang="en-IN" sz="1050" dirty="0">
              <a:effectLst/>
              <a:latin typeface="+mj-lt"/>
              <a:ea typeface="Frutiger LT Com 45 Light"/>
              <a:cs typeface="Frutiger LT Com 45 Light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050" dirty="0">
                <a:effectLst/>
                <a:latin typeface="+mj-lt"/>
                <a:ea typeface="Frutiger LT Com 45 Light"/>
                <a:cs typeface="Frutiger LT Com 45 Light"/>
              </a:rPr>
              <a:t>[</a:t>
            </a:r>
            <a:r>
              <a:rPr lang="en-US" sz="1050" dirty="0">
                <a:latin typeface="+mj-lt"/>
                <a:ea typeface="Frutiger LT Com 45 Light"/>
                <a:cs typeface="Frutiger LT Com 45 Light"/>
              </a:rPr>
              <a:t>7</a:t>
            </a:r>
            <a:r>
              <a:rPr lang="en-US" sz="1050" dirty="0">
                <a:effectLst/>
                <a:latin typeface="+mj-lt"/>
                <a:ea typeface="Frutiger LT Com 45 Light"/>
                <a:cs typeface="Frutiger LT Com 45 Light"/>
              </a:rPr>
              <a:t>] Reid, L. D., &amp; Nahon, M. A. (1985). Flight Simulation Motion-Base Drive Algorithms: Part 1 - Developing and Testing the Equations. University of Toronto. [Online]. Available: https://repository.tudelft.nl/record/uuid:45b071c0-0568-4e8f-948f-dfa52d350665</a:t>
            </a:r>
            <a:endParaRPr lang="en-IN" sz="1050" dirty="0">
              <a:effectLst/>
              <a:latin typeface="+mj-lt"/>
              <a:ea typeface="Frutiger LT Com 45 Light"/>
              <a:cs typeface="Frutiger LT Com 45 Light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2876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B66B3-D65B-5256-72E9-E0FEBCED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DC663-1236-746F-512F-A454C816E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THANK YOU </a:t>
            </a:r>
            <a:r>
              <a:rPr lang="en-IN" dirty="0">
                <a:solidFill>
                  <a:schemeClr val="accent1"/>
                </a:solidFill>
                <a:sym typeface="Wingdings" panose="05000000000000000000" pitchFamily="2" charset="2"/>
              </a:rPr>
              <a:t></a:t>
            </a:r>
          </a:p>
          <a:p>
            <a:pPr algn="ctr"/>
            <a:endParaRPr lang="en-IN" dirty="0">
              <a:sym typeface="Wingdings" panose="05000000000000000000" pitchFamily="2" charset="2"/>
            </a:endParaRPr>
          </a:p>
          <a:p>
            <a:pPr algn="ctr"/>
            <a:r>
              <a:rPr lang="en-IN" sz="3600" dirty="0">
                <a:sym typeface="Wingdings" panose="05000000000000000000" pitchFamily="2" charset="2"/>
              </a:rPr>
              <a:t>Open for questions</a:t>
            </a:r>
            <a:endParaRPr lang="en-IN" sz="3600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C0898-13CB-EB61-A1E1-A71B16AE1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793FC9-C905-46F9-A8A6-96C7D4E4B6C0}" type="datetime1">
              <a:rPr lang="de-DE" smtClean="0"/>
              <a:pPr>
                <a:defRPr/>
              </a:pPr>
              <a:t>09.05.2025</a:t>
            </a:fld>
            <a:r>
              <a:rPr lang="de-DE"/>
              <a:t>  |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8AB73-37B8-8527-08BB-6DD05D3849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E09560-A83A-4DD4-AFA0-4944E42D390E}" type="slidenum">
              <a:rPr lang="de-DE" altLang="de-DE" smtClean="0"/>
              <a:pPr/>
              <a:t>46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C0540-E5CD-35F6-4437-A7EEAAF7D4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5565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93CA9-0DCF-9FD7-5B11-4E624837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4EEFA-8DD1-AF82-27EF-3AAD88259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IN" dirty="0"/>
              <a:t>FUNDAMENTALS AND LITERATURE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4E9A2-14FC-0D73-6785-83443BA0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793FC9-C905-46F9-A8A6-96C7D4E4B6C0}" type="datetime1">
              <a:rPr lang="de-DE" smtClean="0"/>
              <a:pPr>
                <a:defRPr/>
              </a:pPr>
              <a:t>09.05.2025</a:t>
            </a:fld>
            <a:r>
              <a:rPr lang="de-DE"/>
              <a:t>  |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D590D-5AD7-824B-EBD9-5705240D8E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E09560-A83A-4DD4-AFA0-4944E42D390E}" type="slidenum">
              <a:rPr lang="de-DE" altLang="de-DE" smtClean="0"/>
              <a:pPr/>
              <a:t>5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AE749-F72E-72AF-F418-917A504E2A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FH AACHEN</a:t>
            </a:r>
            <a:r>
              <a:rPr lang="de-DE" b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96494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18AC3-1264-0A39-3FBD-0B3730789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78E6D2AB-207B-6D59-1221-547CA4A8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FUNDAMENTALS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 err="1">
                <a:solidFill>
                  <a:srgbClr val="00B1AC"/>
                </a:solidFill>
                <a:latin typeface="+mj-lt"/>
              </a:rPr>
              <a:t>Classical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Washout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Algorithm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(CWA)</a:t>
            </a:r>
            <a:br>
              <a:rPr lang="en-IN" sz="2800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B664B7F6-A348-25EF-7E8C-94BBD23C7A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 dirty="0">
                <a:latin typeface="Verdana" panose="020B0604030504040204" pitchFamily="34" charset="0"/>
              </a:rPr>
              <a:t>  |</a:t>
            </a: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4B2DFF56-BFDD-9446-8A1D-035A72129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>
                <a:latin typeface="Verdana" panose="020B0604030504040204" pitchFamily="34" charset="0"/>
              </a:rPr>
              <a:pPr eaLnBrk="1" hangingPunct="1"/>
              <a:t>6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32AEF421-E73F-F8D4-F0CB-E1A7A010B8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8D463DC1-3946-1CCB-CCC4-9EDF42499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999" y="1275606"/>
            <a:ext cx="5433267" cy="3508794"/>
          </a:xfrm>
        </p:spPr>
        <p:txBody>
          <a:bodyPr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+mj-lt"/>
              </a:rPr>
              <a:t>Most widely used MCA.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CWA generates 6-DOF platform commands.</a:t>
            </a:r>
            <a:endParaRPr lang="en-IN" sz="1400" dirty="0">
              <a:latin typeface="+mj-lt"/>
            </a:endParaRP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Channels: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Translational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Rotational</a:t>
            </a:r>
          </a:p>
          <a:p>
            <a:pPr marL="742950" lvl="1" indent="-285750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Tilt-coordination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1400" kern="0" dirty="0">
                <a:effectLst/>
                <a:latin typeface="+mj-lt"/>
                <a:ea typeface="Frutiger LT Com 45 Light"/>
              </a:rPr>
              <a:t>Four basic ideas are used in a CWA:</a:t>
            </a:r>
          </a:p>
          <a:p>
            <a:pPr marL="800100" lvl="1" indent="-342900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IN" sz="1400" kern="0" dirty="0">
                <a:effectLst/>
                <a:latin typeface="+mj-lt"/>
                <a:ea typeface="Frutiger LT Com 45 Light"/>
              </a:rPr>
              <a:t>Input Scaling </a:t>
            </a:r>
          </a:p>
          <a:p>
            <a:pPr marL="800100" lvl="1" indent="-342900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IN" sz="1400" kern="0" dirty="0">
                <a:effectLst/>
                <a:latin typeface="+mj-lt"/>
                <a:ea typeface="Frutiger LT Com 45 Light"/>
              </a:rPr>
              <a:t>High-Pass (HP) Filtering </a:t>
            </a:r>
          </a:p>
          <a:p>
            <a:pPr marL="800100" lvl="1" indent="-342900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IN" sz="1400" kern="0" dirty="0">
                <a:effectLst/>
                <a:latin typeface="+mj-lt"/>
                <a:ea typeface="Frutiger LT Com 45 Light"/>
              </a:rPr>
              <a:t>Low-Pass (LP) Filtering</a:t>
            </a:r>
          </a:p>
          <a:p>
            <a:pPr marL="800100" lvl="1" indent="-342900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IN" sz="1400" kern="0" dirty="0">
                <a:effectLst/>
                <a:latin typeface="+mj-lt"/>
                <a:ea typeface="Frutiger LT Com 45 Light"/>
              </a:rPr>
              <a:t>Washout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endParaRPr lang="en-IN" sz="1400" dirty="0"/>
          </a:p>
          <a:p>
            <a:pPr lvl="2" indent="0">
              <a:buNone/>
            </a:pPr>
            <a:endParaRPr lang="en-IN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pPr lvl="1"/>
            <a:endParaRPr lang="en-IN" sz="100" dirty="0"/>
          </a:p>
        </p:txBody>
      </p:sp>
      <p:pic>
        <p:nvPicPr>
          <p:cNvPr id="10" name="Content Placeholder 2">
            <a:extLst>
              <a:ext uri="{FF2B5EF4-FFF2-40B4-BE49-F238E27FC236}">
                <a16:creationId xmlns:a16="http://schemas.microsoft.com/office/drawing/2014/main" id="{ECBFA738-2525-BB70-70A4-22B07D1C4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30" t="3704" r="5970"/>
          <a:stretch/>
        </p:blipFill>
        <p:spPr bwMode="auto">
          <a:xfrm>
            <a:off x="4211960" y="1993820"/>
            <a:ext cx="4376606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5F1A92-079A-FA0C-0205-A803C2DCE6AC}"/>
              </a:ext>
            </a:extLst>
          </p:cNvPr>
          <p:cNvSpPr txBox="1"/>
          <p:nvPr/>
        </p:nvSpPr>
        <p:spPr>
          <a:xfrm>
            <a:off x="4964538" y="4207362"/>
            <a:ext cx="2871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+mj-lt"/>
              </a:rPr>
              <a:t>Fig 4: General Block diagram of CWA [4]</a:t>
            </a:r>
          </a:p>
        </p:txBody>
      </p:sp>
    </p:spTree>
    <p:extLst>
      <p:ext uri="{BB962C8B-B14F-4D97-AF65-F5344CB8AC3E}">
        <p14:creationId xmlns:p14="http://schemas.microsoft.com/office/powerpoint/2010/main" val="1769807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83566-E89E-2610-B8E2-458AAD6E5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233BD22D-898F-27BE-F3AF-440910B87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FUNDAMENTALS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Cable-Driven Parallel Robots</a:t>
            </a:r>
            <a:br>
              <a:rPr lang="en-IN" sz="2800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F806167C-381C-282E-6162-861E2868216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 dirty="0">
                <a:latin typeface="Verdana" panose="020B0604030504040204" pitchFamily="34" charset="0"/>
              </a:rPr>
              <a:t>  |</a:t>
            </a: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B50B6FA0-853C-46F1-0A45-C22BB7A6D3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>
                <a:latin typeface="Verdana" panose="020B0604030504040204" pitchFamily="34" charset="0"/>
              </a:rPr>
              <a:pPr eaLnBrk="1" hangingPunct="1"/>
              <a:t>7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69504B87-3AA7-BCA2-A608-DB8F57A183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33ED9-3509-FFEC-3A1B-BEB1EC9A4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 t="3315" r="3113" b="3874"/>
          <a:stretch/>
        </p:blipFill>
        <p:spPr>
          <a:xfrm>
            <a:off x="4846446" y="1490951"/>
            <a:ext cx="3685994" cy="2715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A6678A-8FC6-1CC2-16A1-3688676A44E5}"/>
              </a:ext>
            </a:extLst>
          </p:cNvPr>
          <p:cNvSpPr txBox="1"/>
          <p:nvPr/>
        </p:nvSpPr>
        <p:spPr>
          <a:xfrm>
            <a:off x="5122928" y="4314106"/>
            <a:ext cx="31330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Fig 5: Schematic representation of a CDPR[</a:t>
            </a:r>
            <a:r>
              <a:rPr lang="en-IN" sz="1000" dirty="0">
                <a:solidFill>
                  <a:prstClr val="black"/>
                </a:solidFill>
                <a:latin typeface="Verdana"/>
              </a:rPr>
              <a:t>5</a:t>
            </a: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]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6E4AD221-C7F7-E182-9E93-0AAE6D9E33BC}"/>
              </a:ext>
            </a:extLst>
          </p:cNvPr>
          <p:cNvSpPr txBox="1">
            <a:spLocks/>
          </p:cNvSpPr>
          <p:nvPr/>
        </p:nvSpPr>
        <p:spPr bwMode="auto">
          <a:xfrm>
            <a:off x="287999" y="1275606"/>
            <a:ext cx="4009555" cy="350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ts val="0"/>
              </a:spcAft>
              <a:buFontTx/>
              <a:buNone/>
              <a:defRPr sz="48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0" indent="0" algn="l" rtl="0" eaLnBrk="1" fontAlgn="base" hangingPunct="1">
              <a:spcBef>
                <a:spcPts val="2000"/>
              </a:spcBef>
              <a:spcAft>
                <a:spcPct val="0"/>
              </a:spcAft>
              <a:buNone/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723900" indent="-36830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&gt;"/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0" indent="0" algn="l" rtl="0" eaLnBrk="1" fontAlgn="base" hangingPunct="1">
              <a:spcBef>
                <a:spcPts val="1600"/>
              </a:spcBef>
              <a:spcAft>
                <a:spcPct val="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723900" indent="-36830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&gt;"/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 eaLnBrk="1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de-DE" sz="1400" dirty="0">
                <a:latin typeface="+mn-lt"/>
              </a:rPr>
              <a:t>Main components:</a:t>
            </a:r>
          </a:p>
          <a:p>
            <a:pPr marL="1066800" lvl="2" indent="-34290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altLang="de-DE" sz="1400" dirty="0">
                <a:latin typeface="+mn-lt"/>
              </a:rPr>
              <a:t>Fixed platform</a:t>
            </a:r>
          </a:p>
          <a:p>
            <a:pPr marL="1066800" lvl="2" indent="-34290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altLang="de-DE" sz="1400" dirty="0">
                <a:latin typeface="+mn-lt"/>
              </a:rPr>
              <a:t>Mobile platform </a:t>
            </a:r>
          </a:p>
          <a:p>
            <a:pPr marL="1066800" lvl="2" indent="-34290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altLang="de-DE" sz="1400" dirty="0">
                <a:latin typeface="+mn-lt"/>
              </a:rPr>
              <a:t>Cables</a:t>
            </a:r>
          </a:p>
          <a:p>
            <a:pPr marL="342900" indent="-342900" algn="just" eaLnBrk="1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de-DE" sz="1400" dirty="0">
                <a:latin typeface="+mn-lt"/>
              </a:rPr>
              <a:t>Tensioned cables </a:t>
            </a:r>
            <a:r>
              <a:rPr lang="en-US" sz="1400" dirty="0">
                <a:latin typeface="+mn-lt"/>
              </a:rPr>
              <a:t>→ C</a:t>
            </a:r>
            <a:r>
              <a:rPr lang="en-US" altLang="de-DE" sz="1400" dirty="0">
                <a:latin typeface="+mn-lt"/>
              </a:rPr>
              <a:t>ontrols suspended mobile platform.</a:t>
            </a:r>
          </a:p>
          <a:p>
            <a:pPr marL="342900" indent="-342900" algn="just" eaLnBrk="1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de-DE" sz="1400" dirty="0">
                <a:latin typeface="+mn-lt"/>
              </a:rPr>
              <a:t>Platform motion </a:t>
            </a:r>
            <a:r>
              <a:rPr lang="en-US" sz="1400" dirty="0">
                <a:latin typeface="+mn-lt"/>
              </a:rPr>
              <a:t>→ A</a:t>
            </a:r>
            <a:r>
              <a:rPr lang="en-US" altLang="de-DE" sz="1400" dirty="0">
                <a:latin typeface="+mn-lt"/>
              </a:rPr>
              <a:t>djusting cable lengths via winches 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endParaRPr lang="en-IN" sz="1400" dirty="0"/>
          </a:p>
          <a:p>
            <a:pPr lvl="2" indent="0">
              <a:buFont typeface="Verdana" pitchFamily="34" charset="0"/>
              <a:buNone/>
            </a:pPr>
            <a:endParaRPr lang="en-IN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pPr lvl="1"/>
            <a:endParaRPr lang="en-IN" sz="100" dirty="0"/>
          </a:p>
        </p:txBody>
      </p:sp>
    </p:spTree>
    <p:extLst>
      <p:ext uri="{BB962C8B-B14F-4D97-AF65-F5344CB8AC3E}">
        <p14:creationId xmlns:p14="http://schemas.microsoft.com/office/powerpoint/2010/main" val="217402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B2525-86E5-7BBA-FF72-358FEF9A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F4AED92A-E034-9B3B-9252-58912693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LITERATURE REVIEW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Key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takeaways</a:t>
            </a:r>
            <a:r>
              <a:rPr lang="de-DE" sz="2000" dirty="0">
                <a:solidFill>
                  <a:srgbClr val="00B1AC"/>
                </a:solidFill>
                <a:latin typeface="+mj-lt"/>
              </a:rPr>
              <a:t> 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AED20FEE-B27B-5EA6-83F0-570BA6B7DA9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 dirty="0">
                <a:latin typeface="Verdana" panose="020B0604030504040204" pitchFamily="34" charset="0"/>
              </a:rPr>
              <a:t>  |</a:t>
            </a: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D09295DC-77AB-FE2C-21CA-299C3EEDCE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>
                <a:latin typeface="Verdana" panose="020B0604030504040204" pitchFamily="34" charset="0"/>
              </a:rPr>
              <a:pPr eaLnBrk="1" hangingPunct="1"/>
              <a:t>8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7F20E612-2C03-9A70-B488-BF78E4BE3F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C0D47095-393C-E024-0CBD-01F617656DF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868144" y="1991042"/>
            <a:ext cx="2736303" cy="1804844"/>
          </a:xfrm>
          <a:prstGeom prst="rect">
            <a:avLst/>
          </a:prstGeom>
          <a:ln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6EFCA-2CAB-6032-FA62-D04E746E9DCD}"/>
              </a:ext>
            </a:extLst>
          </p:cNvPr>
          <p:cNvSpPr txBox="1"/>
          <p:nvPr/>
        </p:nvSpPr>
        <p:spPr>
          <a:xfrm>
            <a:off x="6624775" y="3795886"/>
            <a:ext cx="13681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Fig </a:t>
            </a:r>
            <a:r>
              <a:rPr lang="en-IN" sz="800" dirty="0">
                <a:solidFill>
                  <a:prstClr val="black"/>
                </a:solidFill>
                <a:latin typeface="Verdana"/>
              </a:rPr>
              <a:t>6</a:t>
            </a: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: CRS at MPI[6]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FBC75B-13CB-3961-4810-70C8183F9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999" y="1275606"/>
            <a:ext cx="5220105" cy="3508794"/>
          </a:xfrm>
        </p:spPr>
        <p:txBody>
          <a:bodyPr/>
          <a:lstStyle/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No universally accepted MCA exists.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CWA is widely used.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Platform geometry and workspace constraints → MCAs (relevant to CDPRs).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1400" kern="0" dirty="0">
                <a:latin typeface="+mj-lt"/>
                <a:ea typeface="Times New Roman" panose="02020603050405020304" pitchFamily="18" charset="0"/>
              </a:rPr>
              <a:t>P</a:t>
            </a: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</a:rPr>
              <a:t>arameter optimisation in CWA </a:t>
            </a:r>
            <a:r>
              <a:rPr lang="en-US" sz="1400" dirty="0">
                <a:latin typeface="+mj-lt"/>
              </a:rPr>
              <a:t>→ </a:t>
            </a:r>
            <a:r>
              <a:rPr lang="en-IN" sz="1400" kern="0" dirty="0">
                <a:latin typeface="+mj-lt"/>
              </a:rPr>
              <a:t>P</a:t>
            </a: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</a:rPr>
              <a:t>rerecorded simulated trajectory. 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1400" kern="0" dirty="0">
                <a:latin typeface="+mj-lt"/>
                <a:ea typeface="Times New Roman" panose="02020603050405020304" pitchFamily="18" charset="0"/>
              </a:rPr>
              <a:t>O</a:t>
            </a: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</a:rPr>
              <a:t>ther algorithms </a:t>
            </a:r>
            <a:r>
              <a:rPr lang="en-US" sz="1400" dirty="0">
                <a:latin typeface="+mj-lt"/>
              </a:rPr>
              <a:t>→</a:t>
            </a: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</a:rPr>
              <a:t> Real-time adaptation</a:t>
            </a:r>
          </a:p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+mj-lt"/>
              </a:rPr>
              <a:t>Cable-Robot Simulator (CRS) at Max-Planck Institute (MPI): Only CDPR Simulator</a:t>
            </a:r>
          </a:p>
        </p:txBody>
      </p:sp>
    </p:spTree>
    <p:extLst>
      <p:ext uri="{BB962C8B-B14F-4D97-AF65-F5344CB8AC3E}">
        <p14:creationId xmlns:p14="http://schemas.microsoft.com/office/powerpoint/2010/main" val="848325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F952D-7E76-D4A5-7777-82B90596C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3">
            <a:extLst>
              <a:ext uri="{FF2B5EF4-FFF2-40B4-BE49-F238E27FC236}">
                <a16:creationId xmlns:a16="http://schemas.microsoft.com/office/drawing/2014/main" id="{3150AE77-8289-B2A1-3994-0A0545CF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16000"/>
            <a:ext cx="8064500" cy="720725"/>
          </a:xfrm>
        </p:spPr>
        <p:txBody>
          <a:bodyPr/>
          <a:lstStyle/>
          <a:p>
            <a:r>
              <a:rPr lang="de-DE" dirty="0">
                <a:solidFill>
                  <a:srgbClr val="00B1AC"/>
                </a:solidFill>
                <a:latin typeface="+mj-lt"/>
              </a:rPr>
              <a:t>LITERATURE REVIEW</a:t>
            </a:r>
            <a:br>
              <a:rPr lang="de-DE" dirty="0">
                <a:solidFill>
                  <a:srgbClr val="00B1AC"/>
                </a:solidFill>
                <a:latin typeface="+mj-lt"/>
              </a:rPr>
            </a:br>
            <a:r>
              <a:rPr lang="de-DE" sz="2000" dirty="0">
                <a:solidFill>
                  <a:srgbClr val="00B1AC"/>
                </a:solidFill>
                <a:latin typeface="+mj-lt"/>
              </a:rPr>
              <a:t>Research </a:t>
            </a:r>
            <a:r>
              <a:rPr lang="de-DE" sz="2000" dirty="0" err="1">
                <a:solidFill>
                  <a:srgbClr val="00B1AC"/>
                </a:solidFill>
                <a:latin typeface="+mj-lt"/>
              </a:rPr>
              <a:t>questions</a:t>
            </a:r>
            <a:br>
              <a:rPr lang="en-IN" dirty="0">
                <a:latin typeface="+mj-lt"/>
              </a:rPr>
            </a:br>
            <a:endParaRPr lang="de-DE" altLang="de-DE" dirty="0"/>
          </a:p>
        </p:txBody>
      </p:sp>
      <p:sp>
        <p:nvSpPr>
          <p:cNvPr id="9220" name="Datumsplatzhalter 6">
            <a:extLst>
              <a:ext uri="{FF2B5EF4-FFF2-40B4-BE49-F238E27FC236}">
                <a16:creationId xmlns:a16="http://schemas.microsoft.com/office/drawing/2014/main" id="{E0EDA3E7-B92A-4FED-9DEF-DA322FB8377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B15D97-3DBA-479E-A3CA-7EAE7A0D7760}" type="datetime1">
              <a:rPr lang="de-DE" altLang="de-DE" smtClean="0">
                <a:latin typeface="Verdana" panose="020B0604030504040204" pitchFamily="34" charset="0"/>
              </a:rPr>
              <a:t>09.05.2025</a:t>
            </a:fld>
            <a:r>
              <a:rPr lang="de-DE" altLang="de-DE" dirty="0">
                <a:latin typeface="Verdana" panose="020B0604030504040204" pitchFamily="34" charset="0"/>
              </a:rPr>
              <a:t>  |</a:t>
            </a:r>
          </a:p>
        </p:txBody>
      </p:sp>
      <p:sp>
        <p:nvSpPr>
          <p:cNvPr id="9221" name="Foliennummernplatzhalter 7">
            <a:extLst>
              <a:ext uri="{FF2B5EF4-FFF2-40B4-BE49-F238E27FC236}">
                <a16:creationId xmlns:a16="http://schemas.microsoft.com/office/drawing/2014/main" id="{ADB7BA7A-AB41-8AB2-5B9F-2E28942A70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449143E-6E2F-45D2-91DC-B4F596EC0078}" type="slidenum">
              <a:rPr lang="de-DE" altLang="de-DE">
                <a:latin typeface="Verdana" panose="020B0604030504040204" pitchFamily="34" charset="0"/>
              </a:rPr>
              <a:pPr eaLnBrk="1" hangingPunct="1"/>
              <a:t>9</a:t>
            </a:fld>
            <a:endParaRPr lang="de-DE" altLang="de-DE">
              <a:latin typeface="Verdana" panose="020B0604030504040204" pitchFamily="34" charset="0"/>
            </a:endParaRPr>
          </a:p>
        </p:txBody>
      </p:sp>
      <p:sp>
        <p:nvSpPr>
          <p:cNvPr id="9222" name="Fußzeilenplatzhalter 8">
            <a:extLst>
              <a:ext uri="{FF2B5EF4-FFF2-40B4-BE49-F238E27FC236}">
                <a16:creationId xmlns:a16="http://schemas.microsoft.com/office/drawing/2014/main" id="{6E6668EB-863A-B63C-545D-212921A098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>
                <a:latin typeface="Verdana" panose="020B0604030504040204" pitchFamily="34" charset="0"/>
              </a:rPr>
              <a:t>© FH AACHEN</a:t>
            </a:r>
            <a:r>
              <a:rPr lang="de-DE" altLang="de-DE" b="0">
                <a:latin typeface="Verdana" panose="020B0604030504040204" pitchFamily="34" charset="0"/>
              </a:rPr>
              <a:t> 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C86AC-B018-5101-E952-5FC3A9507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999" y="1275606"/>
            <a:ext cx="7813015" cy="3508794"/>
          </a:xfrm>
        </p:spPr>
        <p:txBody>
          <a:bodyPr/>
          <a:lstStyle/>
          <a:p>
            <a:pPr marL="28575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How…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CWA on a CDPR?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Integration of workspace and geometry constraints of </a:t>
            </a:r>
            <a:r>
              <a:rPr lang="en-US" sz="1400" dirty="0" err="1">
                <a:latin typeface="+mj-lt"/>
              </a:rPr>
              <a:t>IPAnema</a:t>
            </a:r>
            <a:r>
              <a:rPr lang="en-US" sz="1400" dirty="0">
                <a:latin typeface="+mj-lt"/>
              </a:rPr>
              <a:t> 3 with CWA?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1400" dirty="0" err="1">
                <a:latin typeface="+mj-lt"/>
              </a:rPr>
              <a:t>Optimisation</a:t>
            </a:r>
            <a:r>
              <a:rPr lang="en-US" sz="1400" dirty="0">
                <a:latin typeface="+mj-lt"/>
              </a:rPr>
              <a:t> to tune parameters of CWA?</a:t>
            </a:r>
          </a:p>
          <a:p>
            <a:pPr marL="742950" lvl="1" indent="-285750" algn="just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Different trajectory types and payload affect the CWA parameters?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2400632"/>
      </p:ext>
    </p:extLst>
  </p:cSld>
  <p:clrMapOvr>
    <a:masterClrMapping/>
  </p:clrMapOvr>
</p:sld>
</file>

<file path=ppt/theme/theme1.xml><?xml version="1.0" encoding="utf-8"?>
<a:theme xmlns:a="http://schemas.openxmlformats.org/drawingml/2006/main" name="FHAAC_PPT_Vorlage_Office2007_w_n">
  <a:themeElements>
    <a:clrScheme name="FHAAC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AC"/>
      </a:accent1>
      <a:accent2>
        <a:srgbClr val="13A39A"/>
      </a:accent2>
      <a:accent3>
        <a:srgbClr val="0C9088"/>
      </a:accent3>
      <a:accent4>
        <a:srgbClr val="006D68"/>
      </a:accent4>
      <a:accent5>
        <a:srgbClr val="004744"/>
      </a:accent5>
      <a:accent6>
        <a:srgbClr val="000000"/>
      </a:accent6>
      <a:hlink>
        <a:srgbClr val="0000FF"/>
      </a:hlink>
      <a:folHlink>
        <a:srgbClr val="800080"/>
      </a:folHlink>
    </a:clrScheme>
    <a:fontScheme name="FHAAC Schrif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ud_w_16-9.potx" id="{5DFFB50E-1EBC-4013-B9F3-3496D8B83D40}" vid="{EBA83138-3B44-439D-B5CE-BDC900DEA071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FHAAC_PPT_Stud-Vorlage_Office2007_w_16zu09</Template>
  <TotalTime>2470</TotalTime>
  <Words>5896</Words>
  <Application>Microsoft Office PowerPoint</Application>
  <PresentationFormat>On-screen Show (16:9)</PresentationFormat>
  <Paragraphs>779</Paragraphs>
  <Slides>46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Courier New</vt:lpstr>
      <vt:lpstr>Noto Sans Symbols</vt:lpstr>
      <vt:lpstr>Times New Roman</vt:lpstr>
      <vt:lpstr>Verdana</vt:lpstr>
      <vt:lpstr>Wingdings</vt:lpstr>
      <vt:lpstr>FHAAC_PPT_Vorlage_Office2007_w_n</vt:lpstr>
      <vt:lpstr>Application of Motion-Cueing Algorithm on a Cable-Driven parallel robot   In collaboration with: Fraunhofer-Institut für Produktionstechnik und Automatisierung IPA  Under the supervision of: Prof. Dr. rer. nat. Felix Hüning  Chrisitan Michael Lehnertz, M.Sc        </vt:lpstr>
      <vt:lpstr>CONTENTS </vt:lpstr>
      <vt:lpstr>INTRODUCTION </vt:lpstr>
      <vt:lpstr>MOTIVATION AND OBJECTIVE </vt:lpstr>
      <vt:lpstr>PowerPoint Presentation</vt:lpstr>
      <vt:lpstr>FUNDAMENTALS Classical Washout Algorithm (CWA) </vt:lpstr>
      <vt:lpstr>FUNDAMENTALS Cable-Driven Parallel Robots </vt:lpstr>
      <vt:lpstr>LITERATURE REVIEW Key takeaways  </vt:lpstr>
      <vt:lpstr>LITERATURE REVIEW Research questions </vt:lpstr>
      <vt:lpstr>PowerPoint Presentation</vt:lpstr>
      <vt:lpstr>METHODOLOGY AND IMPLEMENTATION Setting up CWA </vt:lpstr>
      <vt:lpstr>METHODOLOGY AND IMPLEMENTATION Setting up CWA </vt:lpstr>
      <vt:lpstr>METHODOLOGY AND IMPLEMENTATION Setting up CWA – Translational Channel </vt:lpstr>
      <vt:lpstr>METHODOLOGY AND IMPLEMENTATION Setting up CWA – Rotational Channel </vt:lpstr>
      <vt:lpstr>METHODOLOGY AND IMPLEMENTATION Setting up CWA – Tilt-Coordination channel </vt:lpstr>
      <vt:lpstr>METHODOLOGY AND IMPLEMENTATION Force Feasibility with CWA </vt:lpstr>
      <vt:lpstr>METHODOLOGY AND IMPLEMENTATION Cost function optimisation </vt:lpstr>
      <vt:lpstr>METHODOLOGY AND IMPLEMENTATION Defining the Cost function </vt:lpstr>
      <vt:lpstr>METHODOLOGY AND IMPLEMENTATION Optimisation of Washout Damping Parameters </vt:lpstr>
      <vt:lpstr>PowerPoint Presentation</vt:lpstr>
      <vt:lpstr>EVALUATION AND RESULTS Evaluation of customised CWA </vt:lpstr>
      <vt:lpstr>EVALUATION AND RESULTS Evaluation of customised CWA </vt:lpstr>
      <vt:lpstr>EVALUATION AND RESULTS Evaluation of customised CWA </vt:lpstr>
      <vt:lpstr>EVALUATION AND RESULTS Evaluation of customised CWA </vt:lpstr>
      <vt:lpstr>EVALUATION AND RESULTS Evaluation of customised CWA </vt:lpstr>
      <vt:lpstr>EVALUATION AND RESULTS Evaluation of customised CWA </vt:lpstr>
      <vt:lpstr>EVALUATION AND RESULTS Evaluation of customised CWA </vt:lpstr>
      <vt:lpstr>EVALUATION AND RESULTS Evaluation of customised CWA </vt:lpstr>
      <vt:lpstr>EVALUATION AND RESULTS Evaluation of customised CWA </vt:lpstr>
      <vt:lpstr>EVALUATION AND RESULTS Evaluation of customised CWA </vt:lpstr>
      <vt:lpstr>EVALUATION AND RESULTS Evaluation of customised CWA </vt:lpstr>
      <vt:lpstr>EVALUATION AND RESULTS Evaluation of Cost Function Optimisation</vt:lpstr>
      <vt:lpstr>EVALUATION AND RESULTS Evaluation of Cost Function Optimisation</vt:lpstr>
      <vt:lpstr>EVALUATION AND RESULTS Evaluation of Cost Function Optimisation</vt:lpstr>
      <vt:lpstr>EVALUATION AND RESULTS Evaluation of Cost Function Optimisation</vt:lpstr>
      <vt:lpstr>EVALUATION AND RESULTS Evaluation of Cost Function Optimisation</vt:lpstr>
      <vt:lpstr>EVALUATION AND RESULTS Evaluation of Cost Function Optimisation</vt:lpstr>
      <vt:lpstr>EVALUATION AND RESULTS Evaluation of Cost Function Optimisation</vt:lpstr>
      <vt:lpstr>EVALUATION AND RESULTS Evaluation on Dynamic Trajectory</vt:lpstr>
      <vt:lpstr>EVALUATION AND RESULTS Evaluation on High Payload</vt:lpstr>
      <vt:lpstr>EVALUATION AND RESULTS Comparision</vt:lpstr>
      <vt:lpstr>PowerPoint Presentation</vt:lpstr>
      <vt:lpstr>CONCLUSION AND OUTLOOK Summary</vt:lpstr>
      <vt:lpstr>CONCLUSION AND OUTLOOK Future work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Ramamurthy, Aadithya</dc:creator>
  <cp:lastModifiedBy>Ramamurthy, Aadithya</cp:lastModifiedBy>
  <cp:revision>19</cp:revision>
  <dcterms:created xsi:type="dcterms:W3CDTF">2025-05-04T09:28:35Z</dcterms:created>
  <dcterms:modified xsi:type="dcterms:W3CDTF">2025-05-09T09:24:47Z</dcterms:modified>
</cp:coreProperties>
</file>